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media/image21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27"/>
  </p:handoutMasterIdLst>
  <p:sldIdLst>
    <p:sldId id="359" r:id="rId4"/>
    <p:sldId id="318" r:id="rId6"/>
    <p:sldId id="321" r:id="rId7"/>
    <p:sldId id="319" r:id="rId8"/>
    <p:sldId id="327" r:id="rId9"/>
    <p:sldId id="340" r:id="rId10"/>
    <p:sldId id="341" r:id="rId11"/>
    <p:sldId id="329" r:id="rId12"/>
    <p:sldId id="325" r:id="rId13"/>
    <p:sldId id="339" r:id="rId14"/>
    <p:sldId id="323" r:id="rId15"/>
    <p:sldId id="342" r:id="rId16"/>
    <p:sldId id="343" r:id="rId17"/>
    <p:sldId id="345" r:id="rId18"/>
    <p:sldId id="346" r:id="rId19"/>
    <p:sldId id="347" r:id="rId20"/>
    <p:sldId id="344" r:id="rId21"/>
    <p:sldId id="324" r:id="rId22"/>
    <p:sldId id="348" r:id="rId23"/>
    <p:sldId id="349" r:id="rId24"/>
    <p:sldId id="357" r:id="rId25"/>
    <p:sldId id="355" r:id="rId26"/>
  </p:sldIdLst>
  <p:sldSz cx="12192000" cy="6858000"/>
  <p:notesSz cx="6858000" cy="9144000"/>
  <p:embeddedFontLst>
    <p:embeddedFont>
      <p:font typeface="汉仪润圆-65简" panose="00020600040101010101" pitchFamily="18" charset="-122"/>
      <p:regular r:id="rId32"/>
    </p:embeddedFont>
    <p:embeddedFont>
      <p:font typeface="楷体" panose="02010609060101010101" charset="-122"/>
      <p:regular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08" userDrawn="1">
          <p15:clr>
            <a:srgbClr val="A4A3A4"/>
          </p15:clr>
        </p15:guide>
        <p15:guide id="2" pos="7257" userDrawn="1">
          <p15:clr>
            <a:srgbClr val="A4A3A4"/>
          </p15:clr>
        </p15:guide>
        <p15:guide id="4" orient="horz" pos="604" userDrawn="1">
          <p15:clr>
            <a:srgbClr val="A4A3A4"/>
          </p15:clr>
        </p15:guide>
        <p15:guide id="6" orient="horz" pos="38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7457"/>
    <a:srgbClr val="98BFF8"/>
    <a:srgbClr val="F7CC7E"/>
    <a:srgbClr val="F2C87C"/>
    <a:srgbClr val="294A5D"/>
    <a:srgbClr val="02CCC0"/>
    <a:srgbClr val="F47459"/>
    <a:srgbClr val="EEEEF1"/>
    <a:srgbClr val="80C0FF"/>
    <a:srgbClr val="96A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056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434" y="852"/>
      </p:cViewPr>
      <p:guideLst>
        <p:guide pos="508"/>
        <p:guide pos="7257"/>
        <p:guide orient="horz" pos="604"/>
        <p:guide orient="horz" pos="38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4" Type="http://schemas.openxmlformats.org/officeDocument/2006/relationships/tags" Target="tags/tag24.xml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润圆-65简" panose="00020600040101010101" pitchFamily="18" charset="-122"/>
              <a:ea typeface="汉仪润圆-65简" panose="00020600040101010101" pitchFamily="18" charset="-122"/>
              <a:cs typeface="汉仪润圆-65简" panose="00020600040101010101" pitchFamily="18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汉仪润圆-65简" panose="00020600040101010101" pitchFamily="18" charset="-122"/>
              </a:rPr>
            </a:fld>
            <a:endParaRPr lang="zh-CN" altLang="en-US">
              <a:latin typeface="汉仪润圆-65简" panose="00020600040101010101" pitchFamily="18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润圆-65简" panose="00020600040101010101" pitchFamily="18" charset="-122"/>
              <a:ea typeface="汉仪润圆-65简" panose="00020600040101010101" pitchFamily="18" charset="-122"/>
              <a:cs typeface="汉仪润圆-65简" panose="00020600040101010101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汉仪润圆-65简" panose="00020600040101010101" pitchFamily="18" charset="-122"/>
              </a:rPr>
            </a:fld>
            <a:endParaRPr lang="zh-CN" altLang="en-US">
              <a:latin typeface="汉仪润圆-65简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fld id="{52A7A8E6-2B6E-43D1-A67C-639F917BCA3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fld id="{B2B905D4-827C-4148-B7A2-BD99F4484BE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润圆-65简" panose="00020600040101010101" pitchFamily="18" charset="-122"/>
        <a:ea typeface="汉仪润圆-65简" panose="00020600040101010101" pitchFamily="18" charset="-122"/>
        <a:cs typeface="汉仪润圆-65简" panose="00020600040101010101" pitchFamily="18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润圆-65简" panose="00020600040101010101" pitchFamily="18" charset="-122"/>
        <a:ea typeface="汉仪润圆-65简" panose="00020600040101010101" pitchFamily="18" charset="-122"/>
        <a:cs typeface="汉仪润圆-65简" panose="00020600040101010101" pitchFamily="18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润圆-65简" panose="00020600040101010101" pitchFamily="18" charset="-122"/>
        <a:ea typeface="汉仪润圆-65简" panose="00020600040101010101" pitchFamily="18" charset="-122"/>
        <a:cs typeface="汉仪润圆-65简" panose="00020600040101010101" pitchFamily="18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润圆-65简" panose="00020600040101010101" pitchFamily="18" charset="-122"/>
        <a:ea typeface="汉仪润圆-65简" panose="00020600040101010101" pitchFamily="18" charset="-122"/>
        <a:cs typeface="汉仪润圆-65简" panose="00020600040101010101" pitchFamily="18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润圆-65简" panose="00020600040101010101" pitchFamily="18" charset="-122"/>
        <a:ea typeface="汉仪润圆-65简" panose="00020600040101010101" pitchFamily="18" charset="-122"/>
        <a:cs typeface="汉仪润圆-65简" panose="00020600040101010101" pitchFamily="18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905D4-827C-4148-B7A2-BD99F4484BE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A0642-E7D1-4315-85F6-B2983CF3324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905D4-827C-4148-B7A2-BD99F4484BE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905D4-827C-4148-B7A2-BD99F4484BE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905D4-827C-4148-B7A2-BD99F4484BE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905D4-827C-4148-B7A2-BD99F4484BE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905D4-827C-4148-B7A2-BD99F4484BE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905D4-827C-4148-B7A2-BD99F4484BE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905D4-827C-4148-B7A2-BD99F4484BE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905D4-827C-4148-B7A2-BD99F4484BE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905D4-827C-4148-B7A2-BD99F4484BE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905D4-827C-4148-B7A2-BD99F4484BE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905D4-827C-4148-B7A2-BD99F4484BE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905D4-827C-4148-B7A2-BD99F4484BE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905D4-827C-4148-B7A2-BD99F4484BE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905D4-827C-4148-B7A2-BD99F4484BE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905D4-827C-4148-B7A2-BD99F4484BE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A0642-E7D1-4315-85F6-B2983CF3324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A0642-E7D1-4315-85F6-B2983CF3324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A0642-E7D1-4315-85F6-B2983CF3324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905D4-827C-4148-B7A2-BD99F4484BE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A0642-E7D1-4315-85F6-B2983CF3324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3" y="3"/>
            <a:ext cx="12191997" cy="685799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mple clea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 dirty="0">
              <a:cs typeface="汉仪润圆-65简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汉仪润圆-65简" panose="00020600040101010101" pitchFamily="18" charset="-122"/>
                <a:ea typeface="汉仪润圆-65简" panose="00020600040101010101" pitchFamily="18" charset="-122"/>
                <a:cs typeface="Calibri Light" panose="020F0302020204030204"/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6801-7134-4839-8D63-5EC99A6ADE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96A10-DD38-46EF-97DF-DE427DB43C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 userDrawn="1">
            <p:ph type="pic" sz="quarter" idx="14"/>
          </p:nvPr>
        </p:nvSpPr>
        <p:spPr>
          <a:xfrm>
            <a:off x="4565328" y="2126694"/>
            <a:ext cx="3067372" cy="3062392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4858507" y="1887002"/>
            <a:ext cx="6641556" cy="3899528"/>
          </a:xfrm>
          <a:prstGeom prst="rect">
            <a:avLst/>
          </a:prstGeom>
          <a:effectLst/>
        </p:spPr>
      </p:pic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666128" y="2131267"/>
            <a:ext cx="5026766" cy="31639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r>
              <a:rPr lang="en-US"/>
              <a:t>Drag &amp; Drop Image</a:t>
            </a:r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7849085" y="5426679"/>
            <a:ext cx="660400" cy="138910"/>
          </a:xfrm>
          <a:prstGeom prst="rect">
            <a:avLst/>
          </a:prstGeom>
          <a:solidFill>
            <a:srgbClr val="1F1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cs typeface="汉仪润圆-65简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699" y="34290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r>
              <a:rPr lang="en-US"/>
              <a:t>Insert Image</a:t>
            </a:r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663131" y="6858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r>
              <a:rPr lang="en-US"/>
              <a:t>Insert Image</a:t>
            </a:r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528869" y="34290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r>
              <a:rPr lang="en-US"/>
              <a:t>Insert Image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DC11D-C56D-43F7-9324-A802D50A1050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EE1C3-4C97-4D89-86D4-AB0FC9C35DC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汉仪润圆-65简" panose="00020600040101010101" pitchFamily="18" charset="-122"/>
                <a:ea typeface="汉仪润圆-65简" panose="00020600040101010101" pitchFamily="18" charset="-122"/>
                <a:cs typeface="Calibri Light" panose="020F0302020204030204"/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3" y="3"/>
            <a:ext cx="12191997" cy="6857997"/>
          </a:xfrm>
          <a:prstGeom prst="rect">
            <a:avLst/>
          </a:prstGeom>
        </p:spPr>
      </p:pic>
      <p:sp>
        <p:nvSpPr>
          <p:cNvPr id="8" name="圆角矩形 7"/>
          <p:cNvSpPr/>
          <p:nvPr userDrawn="1"/>
        </p:nvSpPr>
        <p:spPr>
          <a:xfrm>
            <a:off x="453571" y="419101"/>
            <a:ext cx="11284858" cy="6019799"/>
          </a:xfrm>
          <a:prstGeom prst="roundRect">
            <a:avLst>
              <a:gd name="adj" fmla="val 1789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sx="102000" sy="102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润圆-65简" panose="00020600040101010101" pitchFamily="18" charset="-122"/>
              <a:ea typeface="汉仪润圆-65简" panose="00020600040101010101" pitchFamily="18" charset="-122"/>
              <a:cs typeface="汉仪润圆-65简" panose="00020600040101010101" pitchFamily="18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fld id="{8FB98692-AB0B-439B-9FDD-7EA4560080D7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fld id="{87F8A499-5351-4113-8C01-EE5D50C53C18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汉仪润圆-65简" panose="00020600040101010101" pitchFamily="18" charset="-122"/>
          <a:ea typeface="汉仪润圆-65简" panose="00020600040101010101" pitchFamily="18" charset="-122"/>
          <a:cs typeface="汉仪润圆-65简" panose="00020600040101010101" pitchFamily="18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汉仪润圆-65简" panose="00020600040101010101" pitchFamily="18" charset="-122"/>
          <a:ea typeface="汉仪润圆-65简" panose="00020600040101010101" pitchFamily="18" charset="-122"/>
          <a:cs typeface="汉仪润圆-65简" panose="00020600040101010101" pitchFamily="18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汉仪润圆-65简" panose="00020600040101010101" pitchFamily="18" charset="-122"/>
          <a:ea typeface="汉仪润圆-65简" panose="00020600040101010101" pitchFamily="18" charset="-122"/>
          <a:cs typeface="汉仪润圆-65简" panose="00020600040101010101" pitchFamily="18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汉仪润圆-65简" panose="00020600040101010101" pitchFamily="18" charset="-122"/>
          <a:ea typeface="汉仪润圆-65简" panose="00020600040101010101" pitchFamily="18" charset="-122"/>
          <a:cs typeface="汉仪润圆-65简" panose="00020600040101010101" pitchFamily="18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润圆-65简" panose="00020600040101010101" pitchFamily="18" charset="-122"/>
          <a:ea typeface="汉仪润圆-65简" panose="00020600040101010101" pitchFamily="18" charset="-122"/>
          <a:cs typeface="汉仪润圆-65简" panose="00020600040101010101" pitchFamily="18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润圆-65简" panose="00020600040101010101" pitchFamily="18" charset="-122"/>
          <a:ea typeface="汉仪润圆-65简" panose="00020600040101010101" pitchFamily="18" charset="-122"/>
          <a:cs typeface="汉仪润圆-65简" panose="00020600040101010101" pitchFamily="18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2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 flipH="1">
            <a:off x="3" y="3"/>
            <a:ext cx="12191997" cy="6857997"/>
          </a:xfrm>
          <a:prstGeom prst="rect">
            <a:avLst/>
          </a:prstGeom>
        </p:spPr>
      </p:pic>
      <p:sp>
        <p:nvSpPr>
          <p:cNvPr id="8" name="圆角矩形 7"/>
          <p:cNvSpPr/>
          <p:nvPr userDrawn="1"/>
        </p:nvSpPr>
        <p:spPr>
          <a:xfrm>
            <a:off x="453571" y="419101"/>
            <a:ext cx="11284858" cy="6019799"/>
          </a:xfrm>
          <a:prstGeom prst="roundRect">
            <a:avLst>
              <a:gd name="adj" fmla="val 1789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sx="102000" sy="102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润圆-65简" panose="00020600040101010101" pitchFamily="18" charset="-122"/>
              <a:ea typeface="汉仪润圆-65简" panose="00020600040101010101" pitchFamily="18" charset="-122"/>
              <a:cs typeface="汉仪润圆-65简" panose="00020600040101010101" pitchFamily="18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fld id="{8FB98692-AB0B-439B-9FDD-7EA4560080D7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fld id="{87F8A499-5351-4113-8C01-EE5D50C53C18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汉仪润圆-65简" panose="00020600040101010101" pitchFamily="18" charset="-122"/>
          <a:ea typeface="汉仪润圆-65简" panose="00020600040101010101" pitchFamily="18" charset="-122"/>
          <a:cs typeface="汉仪润圆-65简" panose="00020600040101010101" pitchFamily="18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汉仪润圆-65简" panose="00020600040101010101" pitchFamily="18" charset="-122"/>
          <a:ea typeface="汉仪润圆-65简" panose="00020600040101010101" pitchFamily="18" charset="-122"/>
          <a:cs typeface="汉仪润圆-65简" panose="00020600040101010101" pitchFamily="18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汉仪润圆-65简" panose="00020600040101010101" pitchFamily="18" charset="-122"/>
          <a:ea typeface="汉仪润圆-65简" panose="00020600040101010101" pitchFamily="18" charset="-122"/>
          <a:cs typeface="汉仪润圆-65简" panose="00020600040101010101" pitchFamily="18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汉仪润圆-65简" panose="00020600040101010101" pitchFamily="18" charset="-122"/>
          <a:ea typeface="汉仪润圆-65简" panose="00020600040101010101" pitchFamily="18" charset="-122"/>
          <a:cs typeface="汉仪润圆-65简" panose="00020600040101010101" pitchFamily="18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润圆-65简" panose="00020600040101010101" pitchFamily="18" charset="-122"/>
          <a:ea typeface="汉仪润圆-65简" panose="00020600040101010101" pitchFamily="18" charset="-122"/>
          <a:cs typeface="汉仪润圆-65简" panose="00020600040101010101" pitchFamily="18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润圆-65简" panose="00020600040101010101" pitchFamily="18" charset="-122"/>
          <a:ea typeface="汉仪润圆-65简" panose="00020600040101010101" pitchFamily="18" charset="-122"/>
          <a:cs typeface="汉仪润圆-65简" panose="00020600040101010101" pitchFamily="18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21.svg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0" Type="http://schemas.openxmlformats.org/officeDocument/2006/relationships/notesSlide" Target="../notesSlides/notesSlide12.xml"/><Relationship Id="rId2" Type="http://schemas.openxmlformats.org/officeDocument/2006/relationships/tags" Target="../tags/tag1.xml"/><Relationship Id="rId19" Type="http://schemas.openxmlformats.org/officeDocument/2006/relationships/slideLayout" Target="../slideLayouts/slideLayout13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8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9.xml"/><Relationship Id="rId2" Type="http://schemas.openxmlformats.org/officeDocument/2006/relationships/image" Target="../media/image25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0.xml"/><Relationship Id="rId2" Type="http://schemas.openxmlformats.org/officeDocument/2006/relationships/image" Target="../media/image26.jpe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1.xml"/><Relationship Id="rId2" Type="http://schemas.openxmlformats.org/officeDocument/2006/relationships/image" Target="../media/image27.jpe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2.xml"/><Relationship Id="rId2" Type="http://schemas.openxmlformats.org/officeDocument/2006/relationships/image" Target="../media/image28.jpe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3.xml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hyperlink" Target="https://www.bilibili.com/video/BV1UK4y1g7Bm/?spm_id_from=333.337.search-card.all.click&amp;vd_source=7f2e4ce0636afc2fff2d4802b6f0230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0.xml"/><Relationship Id="rId4" Type="http://schemas.openxmlformats.org/officeDocument/2006/relationships/hyperlink" Target="https://v.douyin.com/i6uEYA3Y/" TargetMode="External"/><Relationship Id="rId3" Type="http://schemas.openxmlformats.org/officeDocument/2006/relationships/image" Target="../media/image14.png"/><Relationship Id="rId2" Type="http://schemas.openxmlformats.org/officeDocument/2006/relationships/hyperlink" Target="6.46%2012/21%20zgo:/%20J@V.lc%20&#26426;&#22120;&#20154;&#21557;&#26550;&#20102;&#65292;&#33086;&#27668;&#37117;&#19981;&#22909;&#12290;#%20&#26426;&#22120;&#20154;#%20&#38750;&#36951;&#36807;&#22823;&#24180;%20%20https://v.douyin.com/i6uEYA3Y/%20&#22797;&#21046;&#27492;&#38142;&#25509;&#65292;&#25171;&#24320;Dou&#38899;&#25628;&#32034;&#65292;&#30452;&#25509;&#35266;&#30475;&#35270;&#39057;&#65281;" TargetMode="Externa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3741298" y="717478"/>
            <a:ext cx="4693468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600" b="1" dirty="0">
                <a:solidFill>
                  <a:srgbClr val="333F50"/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自我</a:t>
            </a:r>
            <a:r>
              <a:rPr lang="zh-CN" altLang="en-US" sz="3600" b="1" dirty="0">
                <a:solidFill>
                  <a:srgbClr val="333F50"/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介绍</a:t>
            </a:r>
            <a:endParaRPr lang="zh-CN" altLang="en-US" sz="3600" b="1" dirty="0">
              <a:solidFill>
                <a:srgbClr val="333F50"/>
              </a:solidFill>
              <a:latin typeface="汉仪润圆-65简" panose="00020600040101010101" pitchFamily="18" charset="-122"/>
              <a:ea typeface="汉仪润圆-65简" panose="00020600040101010101" pitchFamily="18" charset="-122"/>
              <a:cs typeface="+mn-ea"/>
              <a:sym typeface="汉仪润圆-65简" panose="00020600040101010101" pitchFamily="18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816276" y="972761"/>
            <a:ext cx="8559449" cy="108542"/>
            <a:chOff x="1185913" y="691984"/>
            <a:chExt cx="8559449" cy="108542"/>
          </a:xfrm>
        </p:grpSpPr>
        <p:cxnSp>
          <p:nvCxnSpPr>
            <p:cNvPr id="40" name="直接连接符 39"/>
            <p:cNvCxnSpPr/>
            <p:nvPr/>
          </p:nvCxnSpPr>
          <p:spPr>
            <a:xfrm flipH="1">
              <a:off x="2605258" y="691984"/>
              <a:ext cx="1039545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连接符 1"/>
            <p:cNvCxnSpPr/>
            <p:nvPr/>
          </p:nvCxnSpPr>
          <p:spPr>
            <a:xfrm flipH="1">
              <a:off x="1185913" y="800526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7286472" y="691984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7286472" y="800526"/>
              <a:ext cx="1372336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1"/>
          <a:srcRect b="5960"/>
          <a:stretch>
            <a:fillRect/>
          </a:stretch>
        </p:blipFill>
        <p:spPr>
          <a:xfrm>
            <a:off x="446405" y="1138555"/>
            <a:ext cx="4248785" cy="533019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5128895" y="2414905"/>
            <a:ext cx="5758180" cy="2424430"/>
          </a:xfrm>
          <a:prstGeom prst="roundRect">
            <a:avLst/>
          </a:prstGeom>
          <a:solidFill>
            <a:srgbClr val="98BFF8">
              <a:alpha val="15000"/>
            </a:srgbClr>
          </a:solidFill>
          <a:ln w="152400" cmpd="sng">
            <a:solidFill>
              <a:srgbClr val="F7CC7E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sz="3200" b="1" dirty="0">
              <a:solidFill>
                <a:srgbClr val="F47457"/>
              </a:solidFill>
              <a:effectLst/>
              <a:latin typeface="楷体" panose="02010609060101010101" charset="-122"/>
              <a:ea typeface="楷体" panose="02010609060101010101" charset="-122"/>
              <a:cs typeface="+mn-ea"/>
              <a:sym typeface="汉仪润圆-65简" panose="00020600040101010101" pitchFamily="18" charset="-122"/>
            </a:endParaRPr>
          </a:p>
          <a:p>
            <a:pPr algn="l"/>
            <a:r>
              <a:rPr lang="zh-CN" altLang="en-US" sz="3200" b="1" dirty="0">
                <a:solidFill>
                  <a:srgbClr val="F47457"/>
                </a:solidFill>
                <a:effectLst/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外号：小胖老师</a:t>
            </a:r>
            <a:endParaRPr lang="zh-CN" altLang="en-US" sz="3200" b="1" dirty="0">
              <a:solidFill>
                <a:srgbClr val="F47457"/>
              </a:solidFill>
              <a:effectLst/>
              <a:latin typeface="楷体" panose="02010609060101010101" charset="-122"/>
              <a:ea typeface="楷体" panose="02010609060101010101" charset="-122"/>
              <a:cs typeface="+mn-ea"/>
              <a:sym typeface="汉仪润圆-65简" panose="00020600040101010101" pitchFamily="18" charset="-122"/>
            </a:endParaRPr>
          </a:p>
          <a:p>
            <a:pPr algn="l"/>
            <a:endParaRPr lang="zh-CN" altLang="en-US" sz="3200" b="1" dirty="0">
              <a:solidFill>
                <a:srgbClr val="F47457"/>
              </a:solidFill>
              <a:effectLst/>
              <a:latin typeface="楷体" panose="02010609060101010101" charset="-122"/>
              <a:ea typeface="楷体" panose="02010609060101010101" charset="-122"/>
              <a:cs typeface="+mn-ea"/>
              <a:sym typeface="汉仪润圆-65简" panose="00020600040101010101" pitchFamily="18" charset="-122"/>
            </a:endParaRPr>
          </a:p>
          <a:p>
            <a:pPr algn="l"/>
            <a:r>
              <a:rPr lang="zh-CN" altLang="en-US" sz="3200" b="1" dirty="0">
                <a:solidFill>
                  <a:srgbClr val="F47457"/>
                </a:solidFill>
                <a:effectLst/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年龄：像是</a:t>
            </a:r>
            <a:r>
              <a:rPr lang="en-US" altLang="zh-CN" sz="3200" b="1" dirty="0">
                <a:solidFill>
                  <a:srgbClr val="F47457"/>
                </a:solidFill>
                <a:effectLst/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25</a:t>
            </a:r>
            <a:r>
              <a:rPr lang="zh-CN" altLang="en-US" sz="3200" b="1" dirty="0">
                <a:solidFill>
                  <a:srgbClr val="F47457"/>
                </a:solidFill>
                <a:effectLst/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，实际</a:t>
            </a:r>
            <a:r>
              <a:rPr lang="en-US" altLang="zh-CN" sz="3200" b="1" dirty="0">
                <a:solidFill>
                  <a:srgbClr val="F47457"/>
                </a:solidFill>
                <a:effectLst/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22</a:t>
            </a:r>
            <a:endParaRPr lang="en-US" altLang="zh-CN" sz="3200" b="1" dirty="0">
              <a:solidFill>
                <a:srgbClr val="F47457"/>
              </a:solidFill>
              <a:effectLst/>
              <a:latin typeface="楷体" panose="02010609060101010101" charset="-122"/>
              <a:ea typeface="楷体" panose="02010609060101010101" charset="-122"/>
              <a:cs typeface="+mn-ea"/>
              <a:sym typeface="汉仪润圆-65简" panose="00020600040101010101" pitchFamily="18" charset="-122"/>
            </a:endParaRPr>
          </a:p>
          <a:p>
            <a:pPr algn="l"/>
            <a:endParaRPr lang="en-US" altLang="zh-CN" sz="3200" b="1" dirty="0">
              <a:solidFill>
                <a:srgbClr val="F47457"/>
              </a:solidFill>
              <a:effectLst/>
              <a:latin typeface="楷体" panose="02010609060101010101" charset="-122"/>
              <a:ea typeface="楷体" panose="02010609060101010101" charset="-122"/>
              <a:cs typeface="+mn-ea"/>
              <a:sym typeface="汉仪润圆-65简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3"/>
          <p:cNvSpPr txBox="1"/>
          <p:nvPr/>
        </p:nvSpPr>
        <p:spPr>
          <a:xfrm>
            <a:off x="614680" y="1049655"/>
            <a:ext cx="10691495" cy="1543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defTabSz="1219200">
              <a:lnSpc>
                <a:spcPct val="100000"/>
              </a:lnSpc>
              <a:spcBef>
                <a:spcPct val="20000"/>
              </a:spcBef>
              <a:defRPr sz="2800" b="1">
                <a:solidFill>
                  <a:srgbClr val="54578E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 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大家思考一下，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想想这种算法的缺点是什么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吗？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  <a:cs typeface="+mn-ea"/>
              <a:sym typeface="汉仪润圆-65简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29715" y="2182495"/>
            <a:ext cx="90773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需要庞大的数据量才能保证识别的准确。而且对于特殊的物品可能识别错误。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28545" y="3565525"/>
            <a:ext cx="7211695" cy="2316480"/>
            <a:chOff x="5299" y="5808"/>
            <a:chExt cx="11357" cy="364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299" y="6024"/>
              <a:ext cx="2680" cy="283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12" y="5808"/>
              <a:ext cx="4944" cy="3648"/>
            </a:xfrm>
            <a:prstGeom prst="rect">
              <a:avLst/>
            </a:prstGeom>
          </p:spPr>
        </p:pic>
        <p:sp>
          <p:nvSpPr>
            <p:cNvPr id="6" name="右箭头 5"/>
            <p:cNvSpPr/>
            <p:nvPr/>
          </p:nvSpPr>
          <p:spPr>
            <a:xfrm>
              <a:off x="8893" y="6984"/>
              <a:ext cx="1792" cy="1254"/>
            </a:xfrm>
            <a:prstGeom prst="right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Click="0">
        <p15:prstTrans prst="drape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4294967295"/>
          </p:nvPr>
        </p:nvSpPr>
        <p:spPr>
          <a:xfrm>
            <a:off x="735114" y="2407368"/>
            <a:ext cx="914444" cy="47864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900" b="1" dirty="0">
                <a:solidFill>
                  <a:schemeClr val="bg1"/>
                </a:solidFill>
                <a:cs typeface="+mn-ea"/>
                <a:sym typeface="汉仪润圆-65简" panose="00020600040101010101" pitchFamily="18" charset="-122"/>
              </a:rPr>
              <a:t>08 : 00</a:t>
            </a:r>
            <a:endParaRPr lang="en-GB" sz="900" b="1" dirty="0">
              <a:solidFill>
                <a:schemeClr val="bg1"/>
              </a:solidFill>
              <a:cs typeface="+mn-ea"/>
              <a:sym typeface="汉仪润圆-65简" panose="00020600040101010101" pitchFamily="18" charset="-122"/>
            </a:endParaRPr>
          </a:p>
        </p:txBody>
      </p:sp>
      <p:sp>
        <p:nvSpPr>
          <p:cNvPr id="34" name="Text Placeholder 16"/>
          <p:cNvSpPr>
            <a:spLocks noGrp="1"/>
          </p:cNvSpPr>
          <p:nvPr>
            <p:ph type="body" sz="quarter" idx="4294967295"/>
          </p:nvPr>
        </p:nvSpPr>
        <p:spPr>
          <a:xfrm>
            <a:off x="735113" y="4239594"/>
            <a:ext cx="914443" cy="47864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900" b="1" dirty="0">
                <a:solidFill>
                  <a:schemeClr val="bg1"/>
                </a:solidFill>
                <a:cs typeface="+mn-ea"/>
                <a:sym typeface="汉仪润圆-65简" panose="00020600040101010101" pitchFamily="18" charset="-122"/>
              </a:rPr>
              <a:t>12 : 00</a:t>
            </a:r>
            <a:endParaRPr lang="en-GB" sz="900" b="1" dirty="0">
              <a:solidFill>
                <a:schemeClr val="bg1"/>
              </a:solidFill>
              <a:cs typeface="+mn-ea"/>
              <a:sym typeface="汉仪润圆-65简" panose="00020600040101010101" pitchFamily="18" charset="-122"/>
            </a:endParaRPr>
          </a:p>
        </p:txBody>
      </p:sp>
      <p:sp>
        <p:nvSpPr>
          <p:cNvPr id="2" name="Text Placeholder 33"/>
          <p:cNvSpPr txBox="1"/>
          <p:nvPr/>
        </p:nvSpPr>
        <p:spPr>
          <a:xfrm>
            <a:off x="973455" y="1049655"/>
            <a:ext cx="10332720" cy="1543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defTabSz="1219200">
              <a:lnSpc>
                <a:spcPct val="100000"/>
              </a:lnSpc>
              <a:spcBef>
                <a:spcPct val="20000"/>
              </a:spcBef>
              <a:defRPr sz="2800" b="1">
                <a:solidFill>
                  <a:srgbClr val="54578E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    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大家还知道在生活中，人工智能常常出错的例子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吗？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  <a:cs typeface="+mn-ea"/>
              <a:sym typeface="汉仪润圆-65简" panose="00020600040101010101" pitchFamily="18" charset="-122"/>
            </a:endParaRPr>
          </a:p>
        </p:txBody>
      </p:sp>
      <p:pic>
        <p:nvPicPr>
          <p:cNvPr id="105" name="图片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3371215" y="2886075"/>
            <a:ext cx="1591310" cy="319976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" name="组合 4"/>
          <p:cNvGrpSpPr/>
          <p:nvPr/>
        </p:nvGrpSpPr>
        <p:grpSpPr>
          <a:xfrm>
            <a:off x="6263005" y="3387090"/>
            <a:ext cx="3390900" cy="1805940"/>
            <a:chOff x="7722" y="5474"/>
            <a:chExt cx="5340" cy="2844"/>
          </a:xfrm>
        </p:grpSpPr>
        <p:pic>
          <p:nvPicPr>
            <p:cNvPr id="106" name="图片 10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7722" y="5474"/>
              <a:ext cx="5340" cy="284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" name="图片 2" descr="乘号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63" y="6155"/>
              <a:ext cx="1203" cy="1203"/>
            </a:xfrm>
            <a:prstGeom prst="rect">
              <a:avLst/>
            </a:prstGeom>
          </p:spPr>
        </p:pic>
      </p:grpSp>
      <p:pic>
        <p:nvPicPr>
          <p:cNvPr id="4" name="图片 3" descr="机器人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3982720"/>
            <a:ext cx="2359025" cy="2359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机器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80" y="3874770"/>
            <a:ext cx="2359025" cy="235902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3741298" y="717478"/>
            <a:ext cx="4693468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600" b="1" dirty="0">
                <a:solidFill>
                  <a:srgbClr val="333F50"/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Ai的基本原理概述</a:t>
            </a:r>
            <a:endParaRPr lang="zh-CN" altLang="en-US" sz="3600" b="1" dirty="0">
              <a:solidFill>
                <a:srgbClr val="333F50"/>
              </a:solidFill>
              <a:latin typeface="汉仪润圆-65简" panose="00020600040101010101" pitchFamily="18" charset="-122"/>
              <a:ea typeface="汉仪润圆-65简" panose="00020600040101010101" pitchFamily="18" charset="-122"/>
              <a:cs typeface="+mn-ea"/>
              <a:sym typeface="汉仪润圆-65简" panose="00020600040101010101" pitchFamily="18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816276" y="972761"/>
            <a:ext cx="8559449" cy="108542"/>
            <a:chOff x="1185913" y="691984"/>
            <a:chExt cx="8559449" cy="108542"/>
          </a:xfrm>
        </p:grpSpPr>
        <p:cxnSp>
          <p:nvCxnSpPr>
            <p:cNvPr id="40" name="直接连接符 39"/>
            <p:cNvCxnSpPr/>
            <p:nvPr/>
          </p:nvCxnSpPr>
          <p:spPr>
            <a:xfrm flipH="1">
              <a:off x="2605258" y="691984"/>
              <a:ext cx="1039545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1185913" y="800526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7286472" y="691984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7286472" y="800526"/>
              <a:ext cx="1372336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>
            <a:off x="1230630" y="2418080"/>
            <a:ext cx="9697085" cy="1559560"/>
            <a:chOff x="1938" y="5730"/>
            <a:chExt cx="15271" cy="2456"/>
          </a:xfrm>
        </p:grpSpPr>
        <p:grpSp>
          <p:nvGrpSpPr>
            <p:cNvPr id="14" name="组合 13"/>
            <p:cNvGrpSpPr/>
            <p:nvPr>
              <p:custDataLst>
                <p:tags r:id="rId3"/>
              </p:custDataLst>
            </p:nvPr>
          </p:nvGrpSpPr>
          <p:grpSpPr>
            <a:xfrm rot="0">
              <a:off x="1938" y="5730"/>
              <a:ext cx="2647" cy="2456"/>
              <a:chOff x="788781" y="2567397"/>
              <a:chExt cx="1406936" cy="1305336"/>
            </a:xfrm>
          </p:grpSpPr>
          <p:sp>
            <p:nvSpPr>
              <p:cNvPr id="12" name="任意多边形 11"/>
              <p:cNvSpPr/>
              <p:nvPr>
                <p:custDataLst>
                  <p:tags r:id="rId4"/>
                </p:custDataLst>
              </p:nvPr>
            </p:nvSpPr>
            <p:spPr>
              <a:xfrm>
                <a:off x="890382" y="2567397"/>
                <a:ext cx="1305335" cy="1305336"/>
              </a:xfrm>
              <a:custGeom>
                <a:avLst/>
                <a:gdLst>
                  <a:gd name="connsiteX0" fmla="*/ 652667 w 1305335"/>
                  <a:gd name="connsiteY0" fmla="*/ 0 h 1305336"/>
                  <a:gd name="connsiteX1" fmla="*/ 773217 w 1305335"/>
                  <a:gd name="connsiteY1" fmla="*/ 49934 h 1305336"/>
                  <a:gd name="connsiteX2" fmla="*/ 1255403 w 1305335"/>
                  <a:gd name="connsiteY2" fmla="*/ 532119 h 1305336"/>
                  <a:gd name="connsiteX3" fmla="*/ 1255403 w 1305335"/>
                  <a:gd name="connsiteY3" fmla="*/ 773218 h 1305336"/>
                  <a:gd name="connsiteX4" fmla="*/ 773217 w 1305335"/>
                  <a:gd name="connsiteY4" fmla="*/ 1255404 h 1305336"/>
                  <a:gd name="connsiteX5" fmla="*/ 532118 w 1305335"/>
                  <a:gd name="connsiteY5" fmla="*/ 1255404 h 1305336"/>
                  <a:gd name="connsiteX6" fmla="*/ 49932 w 1305335"/>
                  <a:gd name="connsiteY6" fmla="*/ 773218 h 1305336"/>
                  <a:gd name="connsiteX7" fmla="*/ 49932 w 1305335"/>
                  <a:gd name="connsiteY7" fmla="*/ 532119 h 1305336"/>
                  <a:gd name="connsiteX8" fmla="*/ 532118 w 1305335"/>
                  <a:gd name="connsiteY8" fmla="*/ 49934 h 1305336"/>
                  <a:gd name="connsiteX9" fmla="*/ 652667 w 1305335"/>
                  <a:gd name="connsiteY9" fmla="*/ 0 h 1305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05335" h="1305336">
                    <a:moveTo>
                      <a:pt x="652667" y="0"/>
                    </a:moveTo>
                    <a:cubicBezTo>
                      <a:pt x="696298" y="0"/>
                      <a:pt x="739928" y="16645"/>
                      <a:pt x="773217" y="49934"/>
                    </a:cubicBezTo>
                    <a:lnTo>
                      <a:pt x="1255403" y="532119"/>
                    </a:lnTo>
                    <a:cubicBezTo>
                      <a:pt x="1321980" y="598697"/>
                      <a:pt x="1321980" y="706641"/>
                      <a:pt x="1255403" y="773218"/>
                    </a:cubicBezTo>
                    <a:lnTo>
                      <a:pt x="773217" y="1255404"/>
                    </a:lnTo>
                    <a:cubicBezTo>
                      <a:pt x="706639" y="1321981"/>
                      <a:pt x="598695" y="1321981"/>
                      <a:pt x="532118" y="1255404"/>
                    </a:cubicBezTo>
                    <a:lnTo>
                      <a:pt x="49932" y="773218"/>
                    </a:lnTo>
                    <a:cubicBezTo>
                      <a:pt x="-16645" y="706641"/>
                      <a:pt x="-16645" y="598697"/>
                      <a:pt x="49932" y="532119"/>
                    </a:cubicBezTo>
                    <a:lnTo>
                      <a:pt x="532118" y="49934"/>
                    </a:lnTo>
                    <a:cubicBezTo>
                      <a:pt x="565407" y="16645"/>
                      <a:pt x="609037" y="0"/>
                      <a:pt x="652667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p>
                <a:pPr algn="ctr"/>
                <a:endParaRPr lang="zh-CN" altLang="en-US">
                  <a:solidFill>
                    <a:schemeClr val="tx1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11" name="任意多边形 10"/>
              <p:cNvSpPr/>
              <p:nvPr>
                <p:custDataLst>
                  <p:tags r:id="rId5"/>
                </p:custDataLst>
              </p:nvPr>
            </p:nvSpPr>
            <p:spPr>
              <a:xfrm>
                <a:off x="788781" y="2567397"/>
                <a:ext cx="1305336" cy="1305336"/>
              </a:xfrm>
              <a:custGeom>
                <a:avLst/>
                <a:gdLst>
                  <a:gd name="connsiteX0" fmla="*/ 652669 w 1305336"/>
                  <a:gd name="connsiteY0" fmla="*/ 0 h 1305336"/>
                  <a:gd name="connsiteX1" fmla="*/ 773218 w 1305336"/>
                  <a:gd name="connsiteY1" fmla="*/ 49934 h 1305336"/>
                  <a:gd name="connsiteX2" fmla="*/ 1255404 w 1305336"/>
                  <a:gd name="connsiteY2" fmla="*/ 532119 h 1305336"/>
                  <a:gd name="connsiteX3" fmla="*/ 1255404 w 1305336"/>
                  <a:gd name="connsiteY3" fmla="*/ 773218 h 1305336"/>
                  <a:gd name="connsiteX4" fmla="*/ 773218 w 1305336"/>
                  <a:gd name="connsiteY4" fmla="*/ 1255404 h 1305336"/>
                  <a:gd name="connsiteX5" fmla="*/ 532119 w 1305336"/>
                  <a:gd name="connsiteY5" fmla="*/ 1255404 h 1305336"/>
                  <a:gd name="connsiteX6" fmla="*/ 49934 w 1305336"/>
                  <a:gd name="connsiteY6" fmla="*/ 773218 h 1305336"/>
                  <a:gd name="connsiteX7" fmla="*/ 49934 w 1305336"/>
                  <a:gd name="connsiteY7" fmla="*/ 532119 h 1305336"/>
                  <a:gd name="connsiteX8" fmla="*/ 532119 w 1305336"/>
                  <a:gd name="connsiteY8" fmla="*/ 49934 h 1305336"/>
                  <a:gd name="connsiteX9" fmla="*/ 652669 w 1305336"/>
                  <a:gd name="connsiteY9" fmla="*/ 0 h 1305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05336" h="1305336">
                    <a:moveTo>
                      <a:pt x="652669" y="0"/>
                    </a:moveTo>
                    <a:cubicBezTo>
                      <a:pt x="696299" y="0"/>
                      <a:pt x="739929" y="16645"/>
                      <a:pt x="773218" y="49934"/>
                    </a:cubicBezTo>
                    <a:lnTo>
                      <a:pt x="1255404" y="532119"/>
                    </a:lnTo>
                    <a:cubicBezTo>
                      <a:pt x="1321981" y="598697"/>
                      <a:pt x="1321981" y="706641"/>
                      <a:pt x="1255404" y="773218"/>
                    </a:cubicBezTo>
                    <a:lnTo>
                      <a:pt x="773218" y="1255404"/>
                    </a:lnTo>
                    <a:cubicBezTo>
                      <a:pt x="706641" y="1321981"/>
                      <a:pt x="598697" y="1321981"/>
                      <a:pt x="532119" y="1255404"/>
                    </a:cubicBezTo>
                    <a:lnTo>
                      <a:pt x="49934" y="773218"/>
                    </a:lnTo>
                    <a:cubicBezTo>
                      <a:pt x="-16644" y="706641"/>
                      <a:pt x="-16644" y="598697"/>
                      <a:pt x="49934" y="532119"/>
                    </a:cubicBezTo>
                    <a:lnTo>
                      <a:pt x="532119" y="49934"/>
                    </a:lnTo>
                    <a:cubicBezTo>
                      <a:pt x="565408" y="16645"/>
                      <a:pt x="609038" y="0"/>
                      <a:pt x="652669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</a:pPr>
                <a:r>
                  <a:rPr lang="zh-CN" altLang="en-US" sz="18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  <a:sym typeface="汉仪润圆-65简" panose="00020600040101010101" pitchFamily="18" charset="-122"/>
                  </a:rPr>
                  <a:t>基于大数据</a:t>
                </a:r>
                <a:endParaRPr lang="zh-CN" altLang="en-US" sz="1800">
                  <a:solidFill>
                    <a:schemeClr val="accent1"/>
                  </a:solidFill>
                  <a:latin typeface="+mj-lt"/>
                  <a:ea typeface="+mj-ea"/>
                  <a:cs typeface="+mj-cs"/>
                  <a:sym typeface="汉仪润圆-65简" panose="00020600040101010101" pitchFamily="18" charset="-122"/>
                </a:endParaRPr>
              </a:p>
            </p:txBody>
          </p:sp>
        </p:grpSp>
        <p:grpSp>
          <p:nvGrpSpPr>
            <p:cNvPr id="17" name="组合 16"/>
            <p:cNvGrpSpPr/>
            <p:nvPr>
              <p:custDataLst>
                <p:tags r:id="rId6"/>
              </p:custDataLst>
            </p:nvPr>
          </p:nvGrpSpPr>
          <p:grpSpPr>
            <a:xfrm rot="0">
              <a:off x="5094" y="5730"/>
              <a:ext cx="2647" cy="2456"/>
              <a:chOff x="788781" y="2567397"/>
              <a:chExt cx="1406936" cy="1305336"/>
            </a:xfrm>
          </p:grpSpPr>
          <p:sp>
            <p:nvSpPr>
              <p:cNvPr id="19" name="任意多边形 18"/>
              <p:cNvSpPr/>
              <p:nvPr>
                <p:custDataLst>
                  <p:tags r:id="rId7"/>
                </p:custDataLst>
              </p:nvPr>
            </p:nvSpPr>
            <p:spPr>
              <a:xfrm>
                <a:off x="890382" y="2567397"/>
                <a:ext cx="1305335" cy="1305336"/>
              </a:xfrm>
              <a:custGeom>
                <a:avLst/>
                <a:gdLst>
                  <a:gd name="connsiteX0" fmla="*/ 652667 w 1305335"/>
                  <a:gd name="connsiteY0" fmla="*/ 0 h 1305336"/>
                  <a:gd name="connsiteX1" fmla="*/ 773217 w 1305335"/>
                  <a:gd name="connsiteY1" fmla="*/ 49934 h 1305336"/>
                  <a:gd name="connsiteX2" fmla="*/ 1255403 w 1305335"/>
                  <a:gd name="connsiteY2" fmla="*/ 532119 h 1305336"/>
                  <a:gd name="connsiteX3" fmla="*/ 1255403 w 1305335"/>
                  <a:gd name="connsiteY3" fmla="*/ 773218 h 1305336"/>
                  <a:gd name="connsiteX4" fmla="*/ 773217 w 1305335"/>
                  <a:gd name="connsiteY4" fmla="*/ 1255404 h 1305336"/>
                  <a:gd name="connsiteX5" fmla="*/ 532118 w 1305335"/>
                  <a:gd name="connsiteY5" fmla="*/ 1255404 h 1305336"/>
                  <a:gd name="connsiteX6" fmla="*/ 49932 w 1305335"/>
                  <a:gd name="connsiteY6" fmla="*/ 773218 h 1305336"/>
                  <a:gd name="connsiteX7" fmla="*/ 49932 w 1305335"/>
                  <a:gd name="connsiteY7" fmla="*/ 532119 h 1305336"/>
                  <a:gd name="connsiteX8" fmla="*/ 532118 w 1305335"/>
                  <a:gd name="connsiteY8" fmla="*/ 49934 h 1305336"/>
                  <a:gd name="connsiteX9" fmla="*/ 652667 w 1305335"/>
                  <a:gd name="connsiteY9" fmla="*/ 0 h 1305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05335" h="1305336">
                    <a:moveTo>
                      <a:pt x="652667" y="0"/>
                    </a:moveTo>
                    <a:cubicBezTo>
                      <a:pt x="696298" y="0"/>
                      <a:pt x="739928" y="16645"/>
                      <a:pt x="773217" y="49934"/>
                    </a:cubicBezTo>
                    <a:lnTo>
                      <a:pt x="1255403" y="532119"/>
                    </a:lnTo>
                    <a:cubicBezTo>
                      <a:pt x="1321980" y="598697"/>
                      <a:pt x="1321980" y="706641"/>
                      <a:pt x="1255403" y="773218"/>
                    </a:cubicBezTo>
                    <a:lnTo>
                      <a:pt x="773217" y="1255404"/>
                    </a:lnTo>
                    <a:cubicBezTo>
                      <a:pt x="706639" y="1321981"/>
                      <a:pt x="598695" y="1321981"/>
                      <a:pt x="532118" y="1255404"/>
                    </a:cubicBezTo>
                    <a:lnTo>
                      <a:pt x="49932" y="773218"/>
                    </a:lnTo>
                    <a:cubicBezTo>
                      <a:pt x="-16645" y="706641"/>
                      <a:pt x="-16645" y="598697"/>
                      <a:pt x="49932" y="532119"/>
                    </a:cubicBezTo>
                    <a:lnTo>
                      <a:pt x="532118" y="49934"/>
                    </a:lnTo>
                    <a:cubicBezTo>
                      <a:pt x="565407" y="16645"/>
                      <a:pt x="609037" y="0"/>
                      <a:pt x="6526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p>
                <a:pPr algn="ctr"/>
                <a:endParaRPr lang="zh-CN" altLang="en-US">
                  <a:solidFill>
                    <a:schemeClr val="tx1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20" name="任意多边形 19"/>
              <p:cNvSpPr/>
              <p:nvPr>
                <p:custDataLst>
                  <p:tags r:id="rId8"/>
                </p:custDataLst>
              </p:nvPr>
            </p:nvSpPr>
            <p:spPr>
              <a:xfrm>
                <a:off x="788781" y="2567397"/>
                <a:ext cx="1305336" cy="1305336"/>
              </a:xfrm>
              <a:custGeom>
                <a:avLst/>
                <a:gdLst>
                  <a:gd name="connsiteX0" fmla="*/ 652669 w 1305336"/>
                  <a:gd name="connsiteY0" fmla="*/ 0 h 1305336"/>
                  <a:gd name="connsiteX1" fmla="*/ 773218 w 1305336"/>
                  <a:gd name="connsiteY1" fmla="*/ 49934 h 1305336"/>
                  <a:gd name="connsiteX2" fmla="*/ 1255404 w 1305336"/>
                  <a:gd name="connsiteY2" fmla="*/ 532119 h 1305336"/>
                  <a:gd name="connsiteX3" fmla="*/ 1255404 w 1305336"/>
                  <a:gd name="connsiteY3" fmla="*/ 773218 h 1305336"/>
                  <a:gd name="connsiteX4" fmla="*/ 773218 w 1305336"/>
                  <a:gd name="connsiteY4" fmla="*/ 1255404 h 1305336"/>
                  <a:gd name="connsiteX5" fmla="*/ 532119 w 1305336"/>
                  <a:gd name="connsiteY5" fmla="*/ 1255404 h 1305336"/>
                  <a:gd name="connsiteX6" fmla="*/ 49934 w 1305336"/>
                  <a:gd name="connsiteY6" fmla="*/ 773218 h 1305336"/>
                  <a:gd name="connsiteX7" fmla="*/ 49934 w 1305336"/>
                  <a:gd name="connsiteY7" fmla="*/ 532119 h 1305336"/>
                  <a:gd name="connsiteX8" fmla="*/ 532119 w 1305336"/>
                  <a:gd name="connsiteY8" fmla="*/ 49934 h 1305336"/>
                  <a:gd name="connsiteX9" fmla="*/ 652669 w 1305336"/>
                  <a:gd name="connsiteY9" fmla="*/ 0 h 1305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05336" h="1305336">
                    <a:moveTo>
                      <a:pt x="652669" y="0"/>
                    </a:moveTo>
                    <a:cubicBezTo>
                      <a:pt x="696299" y="0"/>
                      <a:pt x="739929" y="16645"/>
                      <a:pt x="773218" y="49934"/>
                    </a:cubicBezTo>
                    <a:lnTo>
                      <a:pt x="1255404" y="532119"/>
                    </a:lnTo>
                    <a:cubicBezTo>
                      <a:pt x="1321981" y="598697"/>
                      <a:pt x="1321981" y="706641"/>
                      <a:pt x="1255404" y="773218"/>
                    </a:cubicBezTo>
                    <a:lnTo>
                      <a:pt x="773218" y="1255404"/>
                    </a:lnTo>
                    <a:cubicBezTo>
                      <a:pt x="706641" y="1321981"/>
                      <a:pt x="598697" y="1321981"/>
                      <a:pt x="532119" y="1255404"/>
                    </a:cubicBezTo>
                    <a:lnTo>
                      <a:pt x="49934" y="773218"/>
                    </a:lnTo>
                    <a:cubicBezTo>
                      <a:pt x="-16644" y="706641"/>
                      <a:pt x="-16644" y="598697"/>
                      <a:pt x="49934" y="532119"/>
                    </a:cubicBezTo>
                    <a:lnTo>
                      <a:pt x="532119" y="49934"/>
                    </a:lnTo>
                    <a:cubicBezTo>
                      <a:pt x="565408" y="16645"/>
                      <a:pt x="609038" y="0"/>
                      <a:pt x="652669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</a:pPr>
                <a:r>
                  <a:rPr lang="zh-CN" altLang="en-US" sz="1800">
                    <a:solidFill>
                      <a:schemeClr val="accent2"/>
                    </a:solidFill>
                    <a:latin typeface="+mj-lt"/>
                    <a:ea typeface="+mj-ea"/>
                    <a:cs typeface="+mj-cs"/>
                    <a:sym typeface="+mn-ea"/>
                  </a:rPr>
                  <a:t>学习和训练</a:t>
                </a:r>
                <a:endParaRPr lang="zh-CN" altLang="en-US" sz="1800">
                  <a:solidFill>
                    <a:schemeClr val="accent2"/>
                  </a:solidFill>
                  <a:latin typeface="+mj-lt"/>
                  <a:ea typeface="+mj-ea"/>
                  <a:cs typeface="+mj-cs"/>
                  <a:sym typeface="+mn-ea"/>
                </a:endParaRPr>
              </a:p>
            </p:txBody>
          </p:sp>
        </p:grpSp>
        <p:grpSp>
          <p:nvGrpSpPr>
            <p:cNvPr id="22" name="组合 21"/>
            <p:cNvGrpSpPr/>
            <p:nvPr>
              <p:custDataLst>
                <p:tags r:id="rId9"/>
              </p:custDataLst>
            </p:nvPr>
          </p:nvGrpSpPr>
          <p:grpSpPr>
            <a:xfrm rot="0">
              <a:off x="8250" y="5730"/>
              <a:ext cx="2647" cy="2456"/>
              <a:chOff x="788781" y="2567397"/>
              <a:chExt cx="1406936" cy="1305336"/>
            </a:xfrm>
          </p:grpSpPr>
          <p:sp>
            <p:nvSpPr>
              <p:cNvPr id="24" name="任意多边形 23"/>
              <p:cNvSpPr/>
              <p:nvPr>
                <p:custDataLst>
                  <p:tags r:id="rId10"/>
                </p:custDataLst>
              </p:nvPr>
            </p:nvSpPr>
            <p:spPr>
              <a:xfrm>
                <a:off x="890382" y="2567397"/>
                <a:ext cx="1305335" cy="1305336"/>
              </a:xfrm>
              <a:custGeom>
                <a:avLst/>
                <a:gdLst>
                  <a:gd name="connsiteX0" fmla="*/ 652667 w 1305335"/>
                  <a:gd name="connsiteY0" fmla="*/ 0 h 1305336"/>
                  <a:gd name="connsiteX1" fmla="*/ 773217 w 1305335"/>
                  <a:gd name="connsiteY1" fmla="*/ 49934 h 1305336"/>
                  <a:gd name="connsiteX2" fmla="*/ 1255403 w 1305335"/>
                  <a:gd name="connsiteY2" fmla="*/ 532119 h 1305336"/>
                  <a:gd name="connsiteX3" fmla="*/ 1255403 w 1305335"/>
                  <a:gd name="connsiteY3" fmla="*/ 773218 h 1305336"/>
                  <a:gd name="connsiteX4" fmla="*/ 773217 w 1305335"/>
                  <a:gd name="connsiteY4" fmla="*/ 1255404 h 1305336"/>
                  <a:gd name="connsiteX5" fmla="*/ 532118 w 1305335"/>
                  <a:gd name="connsiteY5" fmla="*/ 1255404 h 1305336"/>
                  <a:gd name="connsiteX6" fmla="*/ 49932 w 1305335"/>
                  <a:gd name="connsiteY6" fmla="*/ 773218 h 1305336"/>
                  <a:gd name="connsiteX7" fmla="*/ 49932 w 1305335"/>
                  <a:gd name="connsiteY7" fmla="*/ 532119 h 1305336"/>
                  <a:gd name="connsiteX8" fmla="*/ 532118 w 1305335"/>
                  <a:gd name="connsiteY8" fmla="*/ 49934 h 1305336"/>
                  <a:gd name="connsiteX9" fmla="*/ 652667 w 1305335"/>
                  <a:gd name="connsiteY9" fmla="*/ 0 h 1305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05335" h="1305336">
                    <a:moveTo>
                      <a:pt x="652667" y="0"/>
                    </a:moveTo>
                    <a:cubicBezTo>
                      <a:pt x="696298" y="0"/>
                      <a:pt x="739928" y="16645"/>
                      <a:pt x="773217" y="49934"/>
                    </a:cubicBezTo>
                    <a:lnTo>
                      <a:pt x="1255403" y="532119"/>
                    </a:lnTo>
                    <a:cubicBezTo>
                      <a:pt x="1321980" y="598697"/>
                      <a:pt x="1321980" y="706641"/>
                      <a:pt x="1255403" y="773218"/>
                    </a:cubicBezTo>
                    <a:lnTo>
                      <a:pt x="773217" y="1255404"/>
                    </a:lnTo>
                    <a:cubicBezTo>
                      <a:pt x="706639" y="1321981"/>
                      <a:pt x="598695" y="1321981"/>
                      <a:pt x="532118" y="1255404"/>
                    </a:cubicBezTo>
                    <a:lnTo>
                      <a:pt x="49932" y="773218"/>
                    </a:lnTo>
                    <a:cubicBezTo>
                      <a:pt x="-16645" y="706641"/>
                      <a:pt x="-16645" y="598697"/>
                      <a:pt x="49932" y="532119"/>
                    </a:cubicBezTo>
                    <a:lnTo>
                      <a:pt x="532118" y="49934"/>
                    </a:lnTo>
                    <a:cubicBezTo>
                      <a:pt x="565407" y="16645"/>
                      <a:pt x="609037" y="0"/>
                      <a:pt x="652667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p>
                <a:pPr algn="ctr"/>
                <a:endParaRPr lang="zh-CN" altLang="en-US">
                  <a:solidFill>
                    <a:schemeClr val="tx1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25" name="任意多边形 24"/>
              <p:cNvSpPr/>
              <p:nvPr>
                <p:custDataLst>
                  <p:tags r:id="rId11"/>
                </p:custDataLst>
              </p:nvPr>
            </p:nvSpPr>
            <p:spPr>
              <a:xfrm>
                <a:off x="788781" y="2567397"/>
                <a:ext cx="1305336" cy="1305336"/>
              </a:xfrm>
              <a:custGeom>
                <a:avLst/>
                <a:gdLst>
                  <a:gd name="connsiteX0" fmla="*/ 652669 w 1305336"/>
                  <a:gd name="connsiteY0" fmla="*/ 0 h 1305336"/>
                  <a:gd name="connsiteX1" fmla="*/ 773218 w 1305336"/>
                  <a:gd name="connsiteY1" fmla="*/ 49934 h 1305336"/>
                  <a:gd name="connsiteX2" fmla="*/ 1255404 w 1305336"/>
                  <a:gd name="connsiteY2" fmla="*/ 532119 h 1305336"/>
                  <a:gd name="connsiteX3" fmla="*/ 1255404 w 1305336"/>
                  <a:gd name="connsiteY3" fmla="*/ 773218 h 1305336"/>
                  <a:gd name="connsiteX4" fmla="*/ 773218 w 1305336"/>
                  <a:gd name="connsiteY4" fmla="*/ 1255404 h 1305336"/>
                  <a:gd name="connsiteX5" fmla="*/ 532119 w 1305336"/>
                  <a:gd name="connsiteY5" fmla="*/ 1255404 h 1305336"/>
                  <a:gd name="connsiteX6" fmla="*/ 49934 w 1305336"/>
                  <a:gd name="connsiteY6" fmla="*/ 773218 h 1305336"/>
                  <a:gd name="connsiteX7" fmla="*/ 49934 w 1305336"/>
                  <a:gd name="connsiteY7" fmla="*/ 532119 h 1305336"/>
                  <a:gd name="connsiteX8" fmla="*/ 532119 w 1305336"/>
                  <a:gd name="connsiteY8" fmla="*/ 49934 h 1305336"/>
                  <a:gd name="connsiteX9" fmla="*/ 652669 w 1305336"/>
                  <a:gd name="connsiteY9" fmla="*/ 0 h 1305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05336" h="1305336">
                    <a:moveTo>
                      <a:pt x="652669" y="0"/>
                    </a:moveTo>
                    <a:cubicBezTo>
                      <a:pt x="696299" y="0"/>
                      <a:pt x="739929" y="16645"/>
                      <a:pt x="773218" y="49934"/>
                    </a:cubicBezTo>
                    <a:lnTo>
                      <a:pt x="1255404" y="532119"/>
                    </a:lnTo>
                    <a:cubicBezTo>
                      <a:pt x="1321981" y="598697"/>
                      <a:pt x="1321981" y="706641"/>
                      <a:pt x="1255404" y="773218"/>
                    </a:cubicBezTo>
                    <a:lnTo>
                      <a:pt x="773218" y="1255404"/>
                    </a:lnTo>
                    <a:cubicBezTo>
                      <a:pt x="706641" y="1321981"/>
                      <a:pt x="598697" y="1321981"/>
                      <a:pt x="532119" y="1255404"/>
                    </a:cubicBezTo>
                    <a:lnTo>
                      <a:pt x="49934" y="773218"/>
                    </a:lnTo>
                    <a:cubicBezTo>
                      <a:pt x="-16644" y="706641"/>
                      <a:pt x="-16644" y="598697"/>
                      <a:pt x="49934" y="532119"/>
                    </a:cubicBezTo>
                    <a:lnTo>
                      <a:pt x="532119" y="49934"/>
                    </a:lnTo>
                    <a:cubicBezTo>
                      <a:pt x="565408" y="16645"/>
                      <a:pt x="609038" y="0"/>
                      <a:pt x="652669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</a:pPr>
                <a:r>
                  <a:rPr lang="zh-CN" altLang="en-US" sz="18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  <a:sym typeface="+mn-ea"/>
                  </a:rPr>
                  <a:t>推理和决策</a:t>
                </a:r>
                <a:endParaRPr lang="zh-CN" altLang="en-US" sz="1800">
                  <a:solidFill>
                    <a:schemeClr val="accent1"/>
                  </a:solidFill>
                  <a:latin typeface="+mj-lt"/>
                  <a:ea typeface="+mj-ea"/>
                  <a:cs typeface="+mj-cs"/>
                  <a:sym typeface="+mn-ea"/>
                </a:endParaRPr>
              </a:p>
            </p:txBody>
          </p:sp>
        </p:grpSp>
        <p:grpSp>
          <p:nvGrpSpPr>
            <p:cNvPr id="27" name="组合 26"/>
            <p:cNvGrpSpPr/>
            <p:nvPr>
              <p:custDataLst>
                <p:tags r:id="rId12"/>
              </p:custDataLst>
            </p:nvPr>
          </p:nvGrpSpPr>
          <p:grpSpPr>
            <a:xfrm rot="0">
              <a:off x="11406" y="5730"/>
              <a:ext cx="2647" cy="2456"/>
              <a:chOff x="-888699" y="2567397"/>
              <a:chExt cx="1406936" cy="1305336"/>
            </a:xfrm>
          </p:grpSpPr>
          <p:sp>
            <p:nvSpPr>
              <p:cNvPr id="29" name="任意多边形 28"/>
              <p:cNvSpPr/>
              <p:nvPr>
                <p:custDataLst>
                  <p:tags r:id="rId13"/>
                </p:custDataLst>
              </p:nvPr>
            </p:nvSpPr>
            <p:spPr>
              <a:xfrm>
                <a:off x="-787098" y="2567397"/>
                <a:ext cx="1305335" cy="1305336"/>
              </a:xfrm>
              <a:custGeom>
                <a:avLst/>
                <a:gdLst>
                  <a:gd name="connsiteX0" fmla="*/ 652667 w 1305335"/>
                  <a:gd name="connsiteY0" fmla="*/ 0 h 1305336"/>
                  <a:gd name="connsiteX1" fmla="*/ 773217 w 1305335"/>
                  <a:gd name="connsiteY1" fmla="*/ 49934 h 1305336"/>
                  <a:gd name="connsiteX2" fmla="*/ 1255403 w 1305335"/>
                  <a:gd name="connsiteY2" fmla="*/ 532119 h 1305336"/>
                  <a:gd name="connsiteX3" fmla="*/ 1255403 w 1305335"/>
                  <a:gd name="connsiteY3" fmla="*/ 773218 h 1305336"/>
                  <a:gd name="connsiteX4" fmla="*/ 773217 w 1305335"/>
                  <a:gd name="connsiteY4" fmla="*/ 1255404 h 1305336"/>
                  <a:gd name="connsiteX5" fmla="*/ 532118 w 1305335"/>
                  <a:gd name="connsiteY5" fmla="*/ 1255404 h 1305336"/>
                  <a:gd name="connsiteX6" fmla="*/ 49932 w 1305335"/>
                  <a:gd name="connsiteY6" fmla="*/ 773218 h 1305336"/>
                  <a:gd name="connsiteX7" fmla="*/ 49932 w 1305335"/>
                  <a:gd name="connsiteY7" fmla="*/ 532119 h 1305336"/>
                  <a:gd name="connsiteX8" fmla="*/ 532118 w 1305335"/>
                  <a:gd name="connsiteY8" fmla="*/ 49934 h 1305336"/>
                  <a:gd name="connsiteX9" fmla="*/ 652667 w 1305335"/>
                  <a:gd name="connsiteY9" fmla="*/ 0 h 1305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05335" h="1305336">
                    <a:moveTo>
                      <a:pt x="652667" y="0"/>
                    </a:moveTo>
                    <a:cubicBezTo>
                      <a:pt x="696298" y="0"/>
                      <a:pt x="739928" y="16645"/>
                      <a:pt x="773217" y="49934"/>
                    </a:cubicBezTo>
                    <a:lnTo>
                      <a:pt x="1255403" y="532119"/>
                    </a:lnTo>
                    <a:cubicBezTo>
                      <a:pt x="1321980" y="598697"/>
                      <a:pt x="1321980" y="706641"/>
                      <a:pt x="1255403" y="773218"/>
                    </a:cubicBezTo>
                    <a:lnTo>
                      <a:pt x="773217" y="1255404"/>
                    </a:lnTo>
                    <a:cubicBezTo>
                      <a:pt x="706639" y="1321981"/>
                      <a:pt x="598695" y="1321981"/>
                      <a:pt x="532118" y="1255404"/>
                    </a:cubicBezTo>
                    <a:lnTo>
                      <a:pt x="49932" y="773218"/>
                    </a:lnTo>
                    <a:cubicBezTo>
                      <a:pt x="-16645" y="706641"/>
                      <a:pt x="-16645" y="598697"/>
                      <a:pt x="49932" y="532119"/>
                    </a:cubicBezTo>
                    <a:lnTo>
                      <a:pt x="532118" y="49934"/>
                    </a:lnTo>
                    <a:cubicBezTo>
                      <a:pt x="565407" y="16645"/>
                      <a:pt x="609037" y="0"/>
                      <a:pt x="6526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p>
                <a:pPr algn="ctr"/>
                <a:endParaRPr lang="zh-CN" altLang="en-US">
                  <a:solidFill>
                    <a:schemeClr val="tx1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30" name="任意多边形 29"/>
              <p:cNvSpPr/>
              <p:nvPr>
                <p:custDataLst>
                  <p:tags r:id="rId14"/>
                </p:custDataLst>
              </p:nvPr>
            </p:nvSpPr>
            <p:spPr>
              <a:xfrm>
                <a:off x="-888699" y="2567397"/>
                <a:ext cx="1305336" cy="1305336"/>
              </a:xfrm>
              <a:custGeom>
                <a:avLst/>
                <a:gdLst>
                  <a:gd name="connsiteX0" fmla="*/ 652669 w 1305336"/>
                  <a:gd name="connsiteY0" fmla="*/ 0 h 1305336"/>
                  <a:gd name="connsiteX1" fmla="*/ 773218 w 1305336"/>
                  <a:gd name="connsiteY1" fmla="*/ 49934 h 1305336"/>
                  <a:gd name="connsiteX2" fmla="*/ 1255404 w 1305336"/>
                  <a:gd name="connsiteY2" fmla="*/ 532119 h 1305336"/>
                  <a:gd name="connsiteX3" fmla="*/ 1255404 w 1305336"/>
                  <a:gd name="connsiteY3" fmla="*/ 773218 h 1305336"/>
                  <a:gd name="connsiteX4" fmla="*/ 773218 w 1305336"/>
                  <a:gd name="connsiteY4" fmla="*/ 1255404 h 1305336"/>
                  <a:gd name="connsiteX5" fmla="*/ 532119 w 1305336"/>
                  <a:gd name="connsiteY5" fmla="*/ 1255404 h 1305336"/>
                  <a:gd name="connsiteX6" fmla="*/ 49934 w 1305336"/>
                  <a:gd name="connsiteY6" fmla="*/ 773218 h 1305336"/>
                  <a:gd name="connsiteX7" fmla="*/ 49934 w 1305336"/>
                  <a:gd name="connsiteY7" fmla="*/ 532119 h 1305336"/>
                  <a:gd name="connsiteX8" fmla="*/ 532119 w 1305336"/>
                  <a:gd name="connsiteY8" fmla="*/ 49934 h 1305336"/>
                  <a:gd name="connsiteX9" fmla="*/ 652669 w 1305336"/>
                  <a:gd name="connsiteY9" fmla="*/ 0 h 1305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05336" h="1305336">
                    <a:moveTo>
                      <a:pt x="652669" y="0"/>
                    </a:moveTo>
                    <a:cubicBezTo>
                      <a:pt x="696299" y="0"/>
                      <a:pt x="739929" y="16645"/>
                      <a:pt x="773218" y="49934"/>
                    </a:cubicBezTo>
                    <a:lnTo>
                      <a:pt x="1255404" y="532119"/>
                    </a:lnTo>
                    <a:cubicBezTo>
                      <a:pt x="1321981" y="598697"/>
                      <a:pt x="1321981" y="706641"/>
                      <a:pt x="1255404" y="773218"/>
                    </a:cubicBezTo>
                    <a:lnTo>
                      <a:pt x="773218" y="1255404"/>
                    </a:lnTo>
                    <a:cubicBezTo>
                      <a:pt x="706641" y="1321981"/>
                      <a:pt x="598697" y="1321981"/>
                      <a:pt x="532119" y="1255404"/>
                    </a:cubicBezTo>
                    <a:lnTo>
                      <a:pt x="49934" y="773218"/>
                    </a:lnTo>
                    <a:cubicBezTo>
                      <a:pt x="-16644" y="706641"/>
                      <a:pt x="-16644" y="598697"/>
                      <a:pt x="49934" y="532119"/>
                    </a:cubicBezTo>
                    <a:lnTo>
                      <a:pt x="532119" y="49934"/>
                    </a:lnTo>
                    <a:cubicBezTo>
                      <a:pt x="565408" y="16645"/>
                      <a:pt x="609038" y="0"/>
                      <a:pt x="652669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</a:pPr>
                <a:r>
                  <a:rPr lang="zh-CN" altLang="en-US" sz="1800">
                    <a:solidFill>
                      <a:schemeClr val="accent2"/>
                    </a:solidFill>
                    <a:latin typeface="+mj-lt"/>
                    <a:ea typeface="+mj-ea"/>
                    <a:cs typeface="+mj-cs"/>
                    <a:sym typeface="+mn-ea"/>
                  </a:rPr>
                  <a:t>自适应和优化</a:t>
                </a:r>
                <a:endParaRPr lang="zh-CN" altLang="en-US" sz="1800">
                  <a:solidFill>
                    <a:schemeClr val="accent2"/>
                  </a:solidFill>
                  <a:latin typeface="+mj-lt"/>
                  <a:ea typeface="+mj-ea"/>
                  <a:cs typeface="+mj-cs"/>
                  <a:sym typeface="+mn-ea"/>
                </a:endParaRPr>
              </a:p>
            </p:txBody>
          </p:sp>
        </p:grpSp>
        <p:grpSp>
          <p:nvGrpSpPr>
            <p:cNvPr id="9" name="组合 8"/>
            <p:cNvGrpSpPr/>
            <p:nvPr>
              <p:custDataLst>
                <p:tags r:id="rId15"/>
              </p:custDataLst>
            </p:nvPr>
          </p:nvGrpSpPr>
          <p:grpSpPr>
            <a:xfrm rot="0">
              <a:off x="14562" y="5730"/>
              <a:ext cx="2647" cy="2456"/>
              <a:chOff x="2466261" y="2567397"/>
              <a:chExt cx="1406936" cy="1305336"/>
            </a:xfrm>
          </p:grpSpPr>
          <p:sp>
            <p:nvSpPr>
              <p:cNvPr id="10" name="任意多边形 9"/>
              <p:cNvSpPr/>
              <p:nvPr>
                <p:custDataLst>
                  <p:tags r:id="rId16"/>
                </p:custDataLst>
              </p:nvPr>
            </p:nvSpPr>
            <p:spPr>
              <a:xfrm>
                <a:off x="2567862" y="2567397"/>
                <a:ext cx="1305335" cy="1305336"/>
              </a:xfrm>
              <a:custGeom>
                <a:avLst/>
                <a:gdLst>
                  <a:gd name="connsiteX0" fmla="*/ 652667 w 1305335"/>
                  <a:gd name="connsiteY0" fmla="*/ 0 h 1305336"/>
                  <a:gd name="connsiteX1" fmla="*/ 773217 w 1305335"/>
                  <a:gd name="connsiteY1" fmla="*/ 49934 h 1305336"/>
                  <a:gd name="connsiteX2" fmla="*/ 1255403 w 1305335"/>
                  <a:gd name="connsiteY2" fmla="*/ 532119 h 1305336"/>
                  <a:gd name="connsiteX3" fmla="*/ 1255403 w 1305335"/>
                  <a:gd name="connsiteY3" fmla="*/ 773218 h 1305336"/>
                  <a:gd name="connsiteX4" fmla="*/ 773217 w 1305335"/>
                  <a:gd name="connsiteY4" fmla="*/ 1255404 h 1305336"/>
                  <a:gd name="connsiteX5" fmla="*/ 532118 w 1305335"/>
                  <a:gd name="connsiteY5" fmla="*/ 1255404 h 1305336"/>
                  <a:gd name="connsiteX6" fmla="*/ 49932 w 1305335"/>
                  <a:gd name="connsiteY6" fmla="*/ 773218 h 1305336"/>
                  <a:gd name="connsiteX7" fmla="*/ 49932 w 1305335"/>
                  <a:gd name="connsiteY7" fmla="*/ 532119 h 1305336"/>
                  <a:gd name="connsiteX8" fmla="*/ 532118 w 1305335"/>
                  <a:gd name="connsiteY8" fmla="*/ 49934 h 1305336"/>
                  <a:gd name="connsiteX9" fmla="*/ 652667 w 1305335"/>
                  <a:gd name="connsiteY9" fmla="*/ 0 h 1305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05335" h="1305336">
                    <a:moveTo>
                      <a:pt x="652667" y="0"/>
                    </a:moveTo>
                    <a:cubicBezTo>
                      <a:pt x="696298" y="0"/>
                      <a:pt x="739928" y="16645"/>
                      <a:pt x="773217" y="49934"/>
                    </a:cubicBezTo>
                    <a:lnTo>
                      <a:pt x="1255403" y="532119"/>
                    </a:lnTo>
                    <a:cubicBezTo>
                      <a:pt x="1321980" y="598697"/>
                      <a:pt x="1321980" y="706641"/>
                      <a:pt x="1255403" y="773218"/>
                    </a:cubicBezTo>
                    <a:lnTo>
                      <a:pt x="773217" y="1255404"/>
                    </a:lnTo>
                    <a:cubicBezTo>
                      <a:pt x="706639" y="1321981"/>
                      <a:pt x="598695" y="1321981"/>
                      <a:pt x="532118" y="1255404"/>
                    </a:cubicBezTo>
                    <a:lnTo>
                      <a:pt x="49932" y="773218"/>
                    </a:lnTo>
                    <a:cubicBezTo>
                      <a:pt x="-16645" y="706641"/>
                      <a:pt x="-16645" y="598697"/>
                      <a:pt x="49932" y="532119"/>
                    </a:cubicBezTo>
                    <a:lnTo>
                      <a:pt x="532118" y="49934"/>
                    </a:lnTo>
                    <a:cubicBezTo>
                      <a:pt x="565407" y="16645"/>
                      <a:pt x="609037" y="0"/>
                      <a:pt x="652667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p>
                <a:pPr algn="ctr"/>
                <a:endParaRPr lang="zh-CN" altLang="en-US">
                  <a:solidFill>
                    <a:schemeClr val="tx1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15" name="任意多边形 14"/>
              <p:cNvSpPr/>
              <p:nvPr>
                <p:custDataLst>
                  <p:tags r:id="rId17"/>
                </p:custDataLst>
              </p:nvPr>
            </p:nvSpPr>
            <p:spPr>
              <a:xfrm>
                <a:off x="2466261" y="2567397"/>
                <a:ext cx="1305336" cy="1305336"/>
              </a:xfrm>
              <a:custGeom>
                <a:avLst/>
                <a:gdLst>
                  <a:gd name="connsiteX0" fmla="*/ 652669 w 1305336"/>
                  <a:gd name="connsiteY0" fmla="*/ 0 h 1305336"/>
                  <a:gd name="connsiteX1" fmla="*/ 773218 w 1305336"/>
                  <a:gd name="connsiteY1" fmla="*/ 49934 h 1305336"/>
                  <a:gd name="connsiteX2" fmla="*/ 1255404 w 1305336"/>
                  <a:gd name="connsiteY2" fmla="*/ 532119 h 1305336"/>
                  <a:gd name="connsiteX3" fmla="*/ 1255404 w 1305336"/>
                  <a:gd name="connsiteY3" fmla="*/ 773218 h 1305336"/>
                  <a:gd name="connsiteX4" fmla="*/ 773218 w 1305336"/>
                  <a:gd name="connsiteY4" fmla="*/ 1255404 h 1305336"/>
                  <a:gd name="connsiteX5" fmla="*/ 532119 w 1305336"/>
                  <a:gd name="connsiteY5" fmla="*/ 1255404 h 1305336"/>
                  <a:gd name="connsiteX6" fmla="*/ 49934 w 1305336"/>
                  <a:gd name="connsiteY6" fmla="*/ 773218 h 1305336"/>
                  <a:gd name="connsiteX7" fmla="*/ 49934 w 1305336"/>
                  <a:gd name="connsiteY7" fmla="*/ 532119 h 1305336"/>
                  <a:gd name="connsiteX8" fmla="*/ 532119 w 1305336"/>
                  <a:gd name="connsiteY8" fmla="*/ 49934 h 1305336"/>
                  <a:gd name="connsiteX9" fmla="*/ 652669 w 1305336"/>
                  <a:gd name="connsiteY9" fmla="*/ 0 h 1305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05336" h="1305336">
                    <a:moveTo>
                      <a:pt x="652669" y="0"/>
                    </a:moveTo>
                    <a:cubicBezTo>
                      <a:pt x="696299" y="0"/>
                      <a:pt x="739929" y="16645"/>
                      <a:pt x="773218" y="49934"/>
                    </a:cubicBezTo>
                    <a:lnTo>
                      <a:pt x="1255404" y="532119"/>
                    </a:lnTo>
                    <a:cubicBezTo>
                      <a:pt x="1321981" y="598697"/>
                      <a:pt x="1321981" y="706641"/>
                      <a:pt x="1255404" y="773218"/>
                    </a:cubicBezTo>
                    <a:lnTo>
                      <a:pt x="773218" y="1255404"/>
                    </a:lnTo>
                    <a:cubicBezTo>
                      <a:pt x="706641" y="1321981"/>
                      <a:pt x="598697" y="1321981"/>
                      <a:pt x="532119" y="1255404"/>
                    </a:cubicBezTo>
                    <a:lnTo>
                      <a:pt x="49934" y="773218"/>
                    </a:lnTo>
                    <a:cubicBezTo>
                      <a:pt x="-16644" y="706641"/>
                      <a:pt x="-16644" y="598697"/>
                      <a:pt x="49934" y="532119"/>
                    </a:cubicBezTo>
                    <a:lnTo>
                      <a:pt x="532119" y="49934"/>
                    </a:lnTo>
                    <a:cubicBezTo>
                      <a:pt x="565408" y="16645"/>
                      <a:pt x="609038" y="0"/>
                      <a:pt x="652669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</a:pPr>
                <a:r>
                  <a:rPr lang="zh-CN" altLang="en-US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  <a:sym typeface="+mn-ea"/>
                  </a:rPr>
                  <a:t>感知与输出</a:t>
                </a:r>
                <a:endParaRPr lang="zh-CN" altLang="en-US" sz="1800">
                  <a:solidFill>
                    <a:schemeClr val="accent1"/>
                  </a:solidFill>
                  <a:latin typeface="+mj-lt"/>
                  <a:ea typeface="+mj-ea"/>
                  <a:cs typeface="+mj-cs"/>
                  <a:sym typeface="+mn-ea"/>
                </a:endParaRPr>
              </a:p>
            </p:txBody>
          </p:sp>
        </p:grpSp>
      </p:grpSp>
    </p:spTree>
    <p:custDataLst>
      <p:tags r:id="rId18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Click="0">
        <p15:prstTrans prst="drape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机器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80" y="3874770"/>
            <a:ext cx="2359025" cy="235902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3741298" y="717478"/>
            <a:ext cx="4693468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>
                <a:solidFill>
                  <a:schemeClr val="accent1"/>
                </a:solidFill>
                <a:latin typeface="+mj-lt"/>
                <a:ea typeface="+mj-ea"/>
                <a:cs typeface="+mj-cs"/>
                <a:sym typeface="汉仪润圆-65简" panose="00020600040101010101" pitchFamily="18" charset="-122"/>
              </a:rPr>
              <a:t>基于大数据</a:t>
            </a:r>
            <a:endParaRPr lang="zh-CN" altLang="en-US" sz="3600" b="1" dirty="0">
              <a:solidFill>
                <a:srgbClr val="333F50"/>
              </a:solidFill>
              <a:latin typeface="汉仪润圆-65简" panose="00020600040101010101" pitchFamily="18" charset="-122"/>
              <a:ea typeface="汉仪润圆-65简" panose="00020600040101010101" pitchFamily="18" charset="-122"/>
              <a:cs typeface="+mn-ea"/>
              <a:sym typeface="汉仪润圆-65简" panose="00020600040101010101" pitchFamily="18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816276" y="972761"/>
            <a:ext cx="8559449" cy="108542"/>
            <a:chOff x="1185913" y="691984"/>
            <a:chExt cx="8559449" cy="108542"/>
          </a:xfrm>
        </p:grpSpPr>
        <p:cxnSp>
          <p:nvCxnSpPr>
            <p:cNvPr id="40" name="直接连接符 39"/>
            <p:cNvCxnSpPr/>
            <p:nvPr/>
          </p:nvCxnSpPr>
          <p:spPr>
            <a:xfrm flipH="1">
              <a:off x="2605258" y="691984"/>
              <a:ext cx="1039545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1185913" y="800526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7286472" y="691984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7286472" y="800526"/>
              <a:ext cx="1372336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1535430" y="1432560"/>
            <a:ext cx="903922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  <a:sym typeface="+mn-ea"/>
              </a:rPr>
              <a:t>通过传感器获取数据，如摄像头捕捉图像、麦克风录制声音、爬取网络信息等，然后对这些数据进行处理和解释，使系统能够理解周围环境，为后续的智能决策提供关键信息。</a:t>
            </a:r>
            <a:endParaRPr lang="zh-CN" altLang="en-US" sz="20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633980" y="3287395"/>
            <a:ext cx="8478520" cy="2189480"/>
            <a:chOff x="4203" y="3382"/>
            <a:chExt cx="13352" cy="3448"/>
          </a:xfrm>
        </p:grpSpPr>
        <p:pic>
          <p:nvPicPr>
            <p:cNvPr id="108" name="图片 10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203" y="3605"/>
              <a:ext cx="4680" cy="308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1" name="图片 11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303" y="3382"/>
              <a:ext cx="4164" cy="312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3" name="图片 11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2467" y="3818"/>
              <a:ext cx="5088" cy="3012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  <p:custDataLst>
      <p:tags r:id="rId5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Click="0">
        <p15:prstTrans prst="drape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机器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80" y="3874770"/>
            <a:ext cx="2359025" cy="235902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3741298" y="717478"/>
            <a:ext cx="4693468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>
                <a:solidFill>
                  <a:schemeClr val="accent2"/>
                </a:solidFill>
                <a:latin typeface="+mj-lt"/>
                <a:ea typeface="+mj-ea"/>
                <a:cs typeface="+mj-cs"/>
                <a:sym typeface="+mn-ea"/>
              </a:rPr>
              <a:t>学习和训练</a:t>
            </a:r>
            <a:endParaRPr lang="zh-CN" altLang="en-US" sz="3600" b="1" dirty="0">
              <a:solidFill>
                <a:srgbClr val="333F50"/>
              </a:solidFill>
              <a:latin typeface="汉仪润圆-65简" panose="00020600040101010101" pitchFamily="18" charset="-122"/>
              <a:ea typeface="汉仪润圆-65简" panose="00020600040101010101" pitchFamily="18" charset="-122"/>
              <a:cs typeface="+mn-ea"/>
              <a:sym typeface="汉仪润圆-65简" panose="00020600040101010101" pitchFamily="18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816276" y="972761"/>
            <a:ext cx="8559449" cy="108542"/>
            <a:chOff x="1185913" y="691984"/>
            <a:chExt cx="8559449" cy="108542"/>
          </a:xfrm>
        </p:grpSpPr>
        <p:cxnSp>
          <p:nvCxnSpPr>
            <p:cNvPr id="40" name="直接连接符 39"/>
            <p:cNvCxnSpPr/>
            <p:nvPr/>
          </p:nvCxnSpPr>
          <p:spPr>
            <a:xfrm flipH="1">
              <a:off x="2605258" y="691984"/>
              <a:ext cx="1039545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1185913" y="800526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7286472" y="691984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7286472" y="800526"/>
              <a:ext cx="1372336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1535430" y="1432560"/>
            <a:ext cx="903922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  <a:sym typeface="+mn-ea"/>
              </a:rPr>
              <a:t>这是 AI 技术的核心。当前主要以机器学习和深度学习是实现这一原理的主要手段。它可以利用给定的数据集对模型进行调整，使其能够适应特定任务，从大量数据中学习到规律，从而提高自身的智能水平。</a:t>
            </a:r>
            <a:endParaRPr lang="zh-CN" altLang="en-US" sz="20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114" name="图片 113"/>
          <p:cNvPicPr/>
          <p:nvPr/>
        </p:nvPicPr>
        <p:blipFill>
          <a:blip r:embed="rId2"/>
          <a:stretch>
            <a:fillRect/>
          </a:stretch>
        </p:blipFill>
        <p:spPr>
          <a:xfrm>
            <a:off x="3645535" y="2997200"/>
            <a:ext cx="5059680" cy="26752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Click="0">
        <p15:prstTrans prst="drape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机器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80" y="3874770"/>
            <a:ext cx="2359025" cy="235902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3741298" y="717478"/>
            <a:ext cx="4693468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>
                <a:solidFill>
                  <a:schemeClr val="accent1"/>
                </a:solidFill>
                <a:latin typeface="+mj-lt"/>
                <a:ea typeface="+mj-ea"/>
                <a:cs typeface="+mj-cs"/>
                <a:sym typeface="+mn-ea"/>
              </a:rPr>
              <a:t>推理和决策</a:t>
            </a:r>
            <a:endParaRPr lang="zh-CN" altLang="en-US" sz="3600" b="1" dirty="0">
              <a:solidFill>
                <a:srgbClr val="333F50"/>
              </a:solidFill>
              <a:latin typeface="汉仪润圆-65简" panose="00020600040101010101" pitchFamily="18" charset="-122"/>
              <a:ea typeface="汉仪润圆-65简" panose="00020600040101010101" pitchFamily="18" charset="-122"/>
              <a:cs typeface="+mn-ea"/>
              <a:sym typeface="汉仪润圆-65简" panose="00020600040101010101" pitchFamily="18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816276" y="972761"/>
            <a:ext cx="8559449" cy="108542"/>
            <a:chOff x="1185913" y="691984"/>
            <a:chExt cx="8559449" cy="108542"/>
          </a:xfrm>
        </p:grpSpPr>
        <p:cxnSp>
          <p:nvCxnSpPr>
            <p:cNvPr id="40" name="直接连接符 39"/>
            <p:cNvCxnSpPr/>
            <p:nvPr/>
          </p:nvCxnSpPr>
          <p:spPr>
            <a:xfrm flipH="1">
              <a:off x="2605258" y="691984"/>
              <a:ext cx="1039545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1185913" y="800526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7286472" y="691984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7286472" y="800526"/>
              <a:ext cx="1372336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1535430" y="1432560"/>
            <a:ext cx="903922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  <a:sym typeface="+mn-ea"/>
              </a:rPr>
              <a:t>推理是基于已有的知识和信息进行逻辑推理，得出新的结论；人工智能通过已有的算法和数据，推断出同一类问题的答案。</a:t>
            </a:r>
            <a:endParaRPr lang="zh-CN" altLang="en-US" sz="20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115" name="图片 114"/>
          <p:cNvPicPr/>
          <p:nvPr/>
        </p:nvPicPr>
        <p:blipFill>
          <a:blip r:embed="rId2"/>
          <a:stretch>
            <a:fillRect/>
          </a:stretch>
        </p:blipFill>
        <p:spPr>
          <a:xfrm>
            <a:off x="5013960" y="3009900"/>
            <a:ext cx="4841240" cy="282511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Click="0">
        <p15:prstTrans prst="drape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机器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80" y="3874770"/>
            <a:ext cx="2359025" cy="235902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3741298" y="717478"/>
            <a:ext cx="4693468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>
                <a:solidFill>
                  <a:schemeClr val="accent1"/>
                </a:solidFill>
                <a:latin typeface="+mj-lt"/>
                <a:ea typeface="+mj-ea"/>
                <a:cs typeface="+mj-cs"/>
                <a:sym typeface="+mn-ea"/>
              </a:rPr>
              <a:t>自适应和优化</a:t>
            </a:r>
            <a:endParaRPr lang="zh-CN" altLang="en-US" sz="3600" b="1" dirty="0">
              <a:solidFill>
                <a:srgbClr val="333F50"/>
              </a:solidFill>
              <a:latin typeface="汉仪润圆-65简" panose="00020600040101010101" pitchFamily="18" charset="-122"/>
              <a:ea typeface="汉仪润圆-65简" panose="00020600040101010101" pitchFamily="18" charset="-122"/>
              <a:cs typeface="+mn-ea"/>
              <a:sym typeface="汉仪润圆-65简" panose="00020600040101010101" pitchFamily="18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816276" y="972761"/>
            <a:ext cx="8559449" cy="108542"/>
            <a:chOff x="1185913" y="691984"/>
            <a:chExt cx="8559449" cy="108542"/>
          </a:xfrm>
        </p:grpSpPr>
        <p:cxnSp>
          <p:nvCxnSpPr>
            <p:cNvPr id="40" name="直接连接符 39"/>
            <p:cNvCxnSpPr/>
            <p:nvPr/>
          </p:nvCxnSpPr>
          <p:spPr>
            <a:xfrm flipH="1">
              <a:off x="2605258" y="691984"/>
              <a:ext cx="1039545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1185913" y="800526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7286472" y="691984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7286472" y="800526"/>
              <a:ext cx="1372336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1535430" y="1432560"/>
            <a:ext cx="903922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楷体" panose="02010609060101010101" charset="-122"/>
                <a:ea typeface="楷体" panose="02010609060101010101" charset="-122"/>
                <a:sym typeface="+mn-ea"/>
              </a:rPr>
              <a:t>    AI 系统在运行过程中具有自动调整自身以适应变化环境的能力。它可以自动调整参数，以适应不同的输入数据。</a:t>
            </a:r>
            <a:endParaRPr lang="en-US" altLang="zh-CN" sz="20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117" name="图片 116"/>
          <p:cNvPicPr/>
          <p:nvPr/>
        </p:nvPicPr>
        <p:blipFill>
          <a:blip r:embed="rId2"/>
          <a:stretch>
            <a:fillRect/>
          </a:stretch>
        </p:blipFill>
        <p:spPr>
          <a:xfrm>
            <a:off x="3556000" y="2886075"/>
            <a:ext cx="5494020" cy="27019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Click="0">
        <p15:prstTrans prst="drape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机器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80" y="3874770"/>
            <a:ext cx="2359025" cy="235902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3741298" y="717478"/>
            <a:ext cx="4693468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>
                <a:solidFill>
                  <a:schemeClr val="accent1"/>
                </a:solidFill>
                <a:latin typeface="+mj-lt"/>
                <a:ea typeface="+mj-ea"/>
                <a:cs typeface="+mj-cs"/>
                <a:sym typeface="+mn-ea"/>
              </a:rPr>
              <a:t>感知与输出</a:t>
            </a:r>
            <a:endParaRPr lang="zh-CN" altLang="en-US" sz="3600" b="1" dirty="0">
              <a:solidFill>
                <a:srgbClr val="333F50"/>
              </a:solidFill>
              <a:latin typeface="汉仪润圆-65简" panose="00020600040101010101" pitchFamily="18" charset="-122"/>
              <a:ea typeface="汉仪润圆-65简" panose="00020600040101010101" pitchFamily="18" charset="-122"/>
              <a:cs typeface="+mn-ea"/>
              <a:sym typeface="汉仪润圆-65简" panose="00020600040101010101" pitchFamily="18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816276" y="972761"/>
            <a:ext cx="8559449" cy="108542"/>
            <a:chOff x="1185913" y="691984"/>
            <a:chExt cx="8559449" cy="108542"/>
          </a:xfrm>
        </p:grpSpPr>
        <p:cxnSp>
          <p:nvCxnSpPr>
            <p:cNvPr id="40" name="直接连接符 39"/>
            <p:cNvCxnSpPr/>
            <p:nvPr/>
          </p:nvCxnSpPr>
          <p:spPr>
            <a:xfrm flipH="1">
              <a:off x="2605258" y="691984"/>
              <a:ext cx="1039545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1185913" y="800526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7286472" y="691984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7286472" y="800526"/>
              <a:ext cx="1372336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1535430" y="1432560"/>
            <a:ext cx="903922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使 AI 系统能够在感知到信息的基础上作出相应的行为，例如自动驾驶汽车、机器人和智能家居系统等，通过感知环境实现智能行为，让系统更具自主性和适应性，灵活应对各种场景。</a:t>
            </a:r>
            <a:endParaRPr lang="zh-CN" altLang="en-US" sz="20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116" name="图片 115"/>
          <p:cNvPicPr/>
          <p:nvPr/>
        </p:nvPicPr>
        <p:blipFill>
          <a:blip r:embed="rId2"/>
          <a:stretch>
            <a:fillRect/>
          </a:stretch>
        </p:blipFill>
        <p:spPr>
          <a:xfrm>
            <a:off x="4133215" y="2643505"/>
            <a:ext cx="3783330" cy="34772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Click="0">
        <p15:prstTrans prst="drape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图片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3620770" y="1369695"/>
            <a:ext cx="4072255" cy="35515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895" y="775335"/>
            <a:ext cx="2771140" cy="247523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74795" y="662305"/>
            <a:ext cx="8580755" cy="5728970"/>
            <a:chOff x="6417" y="1043"/>
            <a:chExt cx="13513" cy="9022"/>
          </a:xfrm>
        </p:grpSpPr>
        <p:sp>
          <p:nvSpPr>
            <p:cNvPr id="3" name="文本框 2"/>
            <p:cNvSpPr txBox="1"/>
            <p:nvPr/>
          </p:nvSpPr>
          <p:spPr>
            <a:xfrm>
              <a:off x="6417" y="1043"/>
              <a:ext cx="9746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小宝同学，马上要进行期末考试了。</a:t>
              </a:r>
              <a:endPara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  <a:p>
              <a:r>
                <a:rPr lang="zh-CN" altLang="en-US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小胖老师很着急，所以准备了十道题。</a:t>
              </a:r>
              <a:endPara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236" y="2637"/>
              <a:ext cx="5708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这十道题目就是大量数据。</a:t>
              </a:r>
              <a:endPara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617" y="4565"/>
              <a:ext cx="778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然后小宝同学认知听老师讲解这</a:t>
              </a:r>
              <a:r>
                <a:rPr lang="en-US" altLang="zh-CN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10</a:t>
              </a:r>
              <a:r>
                <a:rPr lang="zh-CN" altLang="en-US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道题目。</a:t>
              </a:r>
              <a:endPara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436" y="5478"/>
              <a:ext cx="6252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这个</a:t>
              </a:r>
              <a:r>
                <a:rPr lang="zh-CN" altLang="en-US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过程就是学习与训练</a:t>
              </a:r>
              <a:endPara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617" y="7199"/>
              <a:ext cx="10072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小</a:t>
              </a:r>
              <a:r>
                <a:rPr lang="zh-CN" altLang="en-US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宝同学听完课后，自己下来做课后</a:t>
              </a:r>
              <a:r>
                <a:rPr lang="zh-CN" altLang="en-US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习题。</a:t>
              </a:r>
              <a:endPara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endParaRPr>
            </a:p>
          </p:txBody>
        </p:sp>
        <p:pic>
          <p:nvPicPr>
            <p:cNvPr id="124" name="图片 12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801" y="7821"/>
              <a:ext cx="3491" cy="224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" name="文本框 8"/>
            <p:cNvSpPr txBox="1"/>
            <p:nvPr/>
          </p:nvSpPr>
          <p:spPr>
            <a:xfrm>
              <a:off x="10330" y="8474"/>
              <a:ext cx="9600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小宝做课后习题这个过程中，需要进行推理和</a:t>
              </a:r>
              <a:r>
                <a:rPr lang="zh-CN" altLang="en-US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决策</a:t>
              </a:r>
              <a:endPara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endParaRPr>
            </a:p>
          </p:txBody>
        </p:sp>
        <p:pic>
          <p:nvPicPr>
            <p:cNvPr id="125" name="图片 12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617" y="5223"/>
              <a:ext cx="2239" cy="182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6" name="图片 12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845" y="2136"/>
              <a:ext cx="1802" cy="196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3" y="3"/>
            <a:ext cx="12191997" cy="6857997"/>
          </a:xfrm>
        </p:spPr>
      </p:pic>
      <p:cxnSp>
        <p:nvCxnSpPr>
          <p:cNvPr id="10" name="直接箭头连接符 9"/>
          <p:cNvCxnSpPr/>
          <p:nvPr/>
        </p:nvCxnSpPr>
        <p:spPr>
          <a:xfrm>
            <a:off x="1452312" y="1504961"/>
            <a:ext cx="932099" cy="0"/>
          </a:xfrm>
          <a:prstGeom prst="straightConnector1">
            <a:avLst/>
          </a:prstGeom>
          <a:ln w="38100" cmpd="sng">
            <a:solidFill>
              <a:srgbClr val="F7CC7E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ross 17"/>
          <p:cNvSpPr/>
          <p:nvPr/>
        </p:nvSpPr>
        <p:spPr>
          <a:xfrm>
            <a:off x="1402736" y="3215431"/>
            <a:ext cx="195508" cy="195508"/>
          </a:xfrm>
          <a:prstGeom prst="plus">
            <a:avLst>
              <a:gd name="adj" fmla="val 36980"/>
            </a:avLst>
          </a:prstGeom>
          <a:solidFill>
            <a:srgbClr val="02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润圆-65简" panose="00020600040101010101" pitchFamily="18" charset="-122"/>
              <a:ea typeface="汉仪润圆-65简" panose="00020600040101010101" pitchFamily="18" charset="-122"/>
              <a:cs typeface="+mn-ea"/>
              <a:sym typeface="汉仪润圆-65简" panose="00020600040101010101" pitchFamily="18" charset="-122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1368425" y="1805940"/>
            <a:ext cx="8281670" cy="2166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914400">
              <a:buNone/>
            </a:pPr>
            <a:r>
              <a:rPr lang="zh-CN" altLang="en-US" sz="8800" b="1" cap="all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人工智能</a:t>
            </a:r>
            <a:endParaRPr lang="zh-CN" altLang="en-US" sz="8800" b="1" cap="all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汉仪润圆-65简" panose="00020600040101010101" pitchFamily="18" charset="-122"/>
              <a:ea typeface="汉仪润圆-65简" panose="00020600040101010101" pitchFamily="18" charset="-122"/>
              <a:cs typeface="+mn-ea"/>
              <a:sym typeface="汉仪润圆-65简" panose="00020600040101010101" pitchFamily="18" charset="-122"/>
            </a:endParaRPr>
          </a:p>
          <a:p>
            <a:pPr defTabSz="914400">
              <a:buNone/>
            </a:pPr>
            <a:r>
              <a:rPr lang="en-US" altLang="zh-CN" sz="4400" b="1" cap="all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——</a:t>
            </a:r>
            <a:r>
              <a:rPr lang="en-US" altLang="zh-CN" sz="4400" b="1" cap="all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汉仪润圆-65简" panose="00020600040101010101" pitchFamily="18" charset="-122"/>
              </a:rPr>
              <a:t>Ai</a:t>
            </a:r>
            <a:r>
              <a:rPr lang="zh-CN" altLang="en-US" sz="4400" b="1" cap="all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汉仪润圆-65简" panose="00020600040101010101" pitchFamily="18" charset="-122"/>
              </a:rPr>
              <a:t>的</a:t>
            </a:r>
            <a:r>
              <a:rPr lang="zh-CN" altLang="en-US" sz="4400" b="1" cap="all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汉仪润圆-65简" panose="00020600040101010101" pitchFamily="18" charset="-122"/>
              </a:rPr>
              <a:t>引入</a:t>
            </a:r>
            <a:endParaRPr lang="zh-CN" altLang="en-US" sz="4400" b="1" cap="all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汉仪润圆-65简" panose="00020600040101010101" pitchFamily="18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381111" y="3770952"/>
            <a:ext cx="618118" cy="0"/>
          </a:xfrm>
          <a:prstGeom prst="line">
            <a:avLst/>
          </a:prstGeom>
          <a:ln>
            <a:solidFill>
              <a:srgbClr val="F7CC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285816" y="3891276"/>
            <a:ext cx="261630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时间只不过是考验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汉仪润圆-65简" panose="00020600040101010101" pitchFamily="18" charset="-122"/>
              <a:ea typeface="汉仪润圆-65简" panose="00020600040101010101" pitchFamily="18" charset="-122"/>
              <a:cs typeface="+mn-ea"/>
              <a:sym typeface="汉仪润圆-65简" panose="00020600040101010101" pitchFamily="18" charset="-122"/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种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在心中信念丝毫未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减</a:t>
            </a: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汉仪润圆-65简" panose="00020600040101010101" pitchFamily="18" charset="-122"/>
              <a:ea typeface="汉仪润圆-65简" panose="00020600040101010101" pitchFamily="18" charset="-122"/>
              <a:cs typeface="+mn-ea"/>
              <a:sym typeface="汉仪润圆-65简" panose="00020600040101010101" pitchFamily="18" charset="-122"/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坚持住 就会拥有属于你的蓝图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汉仪润圆-65简" panose="00020600040101010101" pitchFamily="18" charset="-122"/>
              <a:ea typeface="汉仪润圆-65简" panose="00020600040101010101" pitchFamily="18" charset="-122"/>
              <a:cs typeface="+mn-ea"/>
              <a:sym typeface="汉仪润圆-65简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05265" y="5547360"/>
            <a:ext cx="1869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制作人：程扬名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895" y="775335"/>
            <a:ext cx="2771140" cy="24752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20515" y="662305"/>
            <a:ext cx="61887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小宝同学将自己的的习题做完后，将做错的习题改正，将作对的习题总结。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64860" y="1674495"/>
            <a:ext cx="3624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这个过程就是自适应与优化</a:t>
            </a:r>
            <a:endParaRPr lang="zh-CN" altLang="en-US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01795" y="2855595"/>
            <a:ext cx="4945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最后，小宝同学在考场进行考试。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91860" y="3478530"/>
            <a:ext cx="3970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这个过程就是感知与输出</a:t>
            </a:r>
            <a:endParaRPr lang="zh-CN" altLang="en-US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4318635" y="1363980"/>
            <a:ext cx="1421130" cy="1294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7" name="图片 126"/>
          <p:cNvPicPr/>
          <p:nvPr/>
        </p:nvPicPr>
        <p:blipFill>
          <a:blip r:embed="rId3"/>
          <a:srcRect t="40012"/>
          <a:stretch>
            <a:fillRect/>
          </a:stretch>
        </p:blipFill>
        <p:spPr>
          <a:xfrm>
            <a:off x="3637280" y="3250565"/>
            <a:ext cx="2171700" cy="13119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机器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80" y="3874770"/>
            <a:ext cx="2359025" cy="23590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65960" y="1047750"/>
            <a:ext cx="92475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世纪之问：人工智能可能替代人类吗？</a:t>
            </a:r>
            <a:endParaRPr lang="zh-CN" altLang="en-US" sz="4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32025" y="2152650"/>
            <a:ext cx="85845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会，因为有一大批的科学家都努力的想把机器人制造出自我意识。</a:t>
            </a:r>
            <a:endParaRPr lang="zh-CN" altLang="en-US" sz="200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不会，因为机器人很难有人的社会属性，很难有人的情感。</a:t>
            </a:r>
            <a:endParaRPr lang="zh-CN" altLang="en-US" sz="20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66595" y="3395980"/>
            <a:ext cx="8850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很遗憾！！！</a:t>
            </a:r>
            <a:endParaRPr lang="zh-CN" altLang="en-US" sz="200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老师也不知道正确答案，但是老师和同学们可以一起在未来揭晓这个正确答案</a:t>
            </a:r>
            <a:endParaRPr lang="zh-CN" altLang="en-US" sz="2000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Click="0">
        <p15:prstTrans prst="drape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" y="3"/>
            <a:ext cx="12191997" cy="6857997"/>
          </a:xfrm>
        </p:spPr>
      </p:pic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8264440" y="5153203"/>
            <a:ext cx="247043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914400">
              <a:buNone/>
            </a:pPr>
            <a:r>
              <a:rPr lang="zh-CN" altLang="en-US" sz="1200" cap="all" dirty="0" smtClean="0">
                <a:solidFill>
                  <a:srgbClr val="2A2A47"/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教育教学模板</a:t>
            </a:r>
            <a:endParaRPr lang="zh-CN" altLang="en-US" sz="1200" cap="all" dirty="0">
              <a:solidFill>
                <a:srgbClr val="2A2A47"/>
              </a:solidFill>
              <a:latin typeface="汉仪润圆-65简" panose="00020600040101010101" pitchFamily="18" charset="-122"/>
              <a:ea typeface="汉仪润圆-65简" panose="00020600040101010101" pitchFamily="18" charset="-122"/>
              <a:cs typeface="+mn-ea"/>
              <a:sym typeface="汉仪润圆-65简" panose="00020600040101010101" pitchFamily="18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9643800" y="2857511"/>
            <a:ext cx="932099" cy="0"/>
          </a:xfrm>
          <a:prstGeom prst="straightConnector1">
            <a:avLst/>
          </a:prstGeom>
          <a:ln w="38100" cmpd="sng">
            <a:solidFill>
              <a:srgbClr val="F7CC7E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3179297" y="3158597"/>
            <a:ext cx="7650828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 defTabSz="914400">
              <a:buNone/>
            </a:pPr>
            <a:r>
              <a:rPr lang="zh-CN" altLang="en-US" sz="8800" b="1" cap="all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谢谢聆听</a:t>
            </a:r>
            <a:endParaRPr lang="zh-CN" altLang="en-US" sz="8800" b="1" cap="all" spc="300" dirty="0">
              <a:solidFill>
                <a:schemeClr val="tx1">
                  <a:lumMod val="75000"/>
                  <a:lumOff val="25000"/>
                </a:schemeClr>
              </a:solidFill>
              <a:latin typeface="汉仪润圆-65简" panose="00020600040101010101" pitchFamily="18" charset="-122"/>
              <a:ea typeface="汉仪润圆-65简" panose="00020600040101010101" pitchFamily="18" charset="-122"/>
              <a:cs typeface="+mn-ea"/>
              <a:sym typeface="汉仪润圆-65简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3"/>
          <p:cNvSpPr txBox="1"/>
          <p:nvPr/>
        </p:nvSpPr>
        <p:spPr>
          <a:xfrm>
            <a:off x="800507" y="1049636"/>
            <a:ext cx="4359481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9200">
              <a:lnSpc>
                <a:spcPct val="100000"/>
              </a:lnSpc>
              <a:spcBef>
                <a:spcPct val="20000"/>
              </a:spcBef>
              <a:defRPr sz="2800" b="1">
                <a:solidFill>
                  <a:srgbClr val="54578E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sz="4000" dirty="0">
                <a:solidFill>
                  <a:srgbClr val="F47457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  <a:hlinkClick r:id="rId1" action="ppaction://hlinkfile"/>
              </a:rPr>
              <a:t>同学们，大家知道人工之父是谁吗？</a:t>
            </a:r>
            <a:endParaRPr lang="zh-CN" altLang="en-US" sz="4000" dirty="0">
              <a:solidFill>
                <a:srgbClr val="F47457"/>
              </a:solidFill>
              <a:latin typeface="楷体" panose="02010609060101010101" charset="-122"/>
              <a:ea typeface="楷体" panose="02010609060101010101" charset="-122"/>
              <a:cs typeface="+mn-ea"/>
              <a:sym typeface="汉仪润圆-65简" panose="00020600040101010101" pitchFamily="18" charset="-122"/>
              <a:hlinkClick r:id="rId1" action="ppaction://hlinkfile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rcRect l="12297" t="1963" r="15785"/>
          <a:stretch>
            <a:fillRect/>
          </a:stretch>
        </p:blipFill>
        <p:spPr>
          <a:xfrm>
            <a:off x="5675630" y="2087880"/>
            <a:ext cx="5066030" cy="3298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1263" b="12954"/>
          <a:stretch>
            <a:fillRect/>
          </a:stretch>
        </p:blipFill>
        <p:spPr>
          <a:xfrm>
            <a:off x="5675630" y="2087880"/>
            <a:ext cx="5065395" cy="32988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00735" y="2797175"/>
            <a:ext cx="464883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47457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提出了</a:t>
            </a:r>
            <a:r>
              <a:rPr lang="en-US" altLang="zh-CN">
                <a:solidFill>
                  <a:srgbClr val="F47457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>
                <a:solidFill>
                  <a:srgbClr val="F47457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图灵机</a:t>
            </a:r>
            <a:r>
              <a:rPr lang="en-US" altLang="zh-CN">
                <a:solidFill>
                  <a:srgbClr val="F47457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lang="zh-CN" altLang="en-US">
                <a:solidFill>
                  <a:srgbClr val="F47457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模型。</a:t>
            </a:r>
            <a:endParaRPr lang="zh-CN" altLang="en-US">
              <a:solidFill>
                <a:srgbClr val="F47457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>
              <a:solidFill>
                <a:srgbClr val="F47457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altLang="en-US">
                <a:solidFill>
                  <a:srgbClr val="F47457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破解了德国的密码系统Enigma。</a:t>
            </a:r>
            <a:endParaRPr lang="zh-CN" altLang="en-US">
              <a:solidFill>
                <a:srgbClr val="F47457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endParaRPr lang="zh-CN" altLang="en-US">
              <a:solidFill>
                <a:srgbClr val="F47457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altLang="en-US">
                <a:solidFill>
                  <a:srgbClr val="F47457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人们为了悼念他，以他的名字命名：</a:t>
            </a:r>
            <a:endParaRPr lang="zh-CN" altLang="en-US">
              <a:solidFill>
                <a:srgbClr val="F47457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solidFill>
                  <a:srgbClr val="F47457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计算机领域的国际最高奖项</a:t>
            </a:r>
            <a:r>
              <a:rPr lang="en-US" altLang="zh-CN">
                <a:solidFill>
                  <a:srgbClr val="F47457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——</a:t>
            </a:r>
            <a:r>
              <a:rPr lang="zh-CN" altLang="en-US">
                <a:solidFill>
                  <a:srgbClr val="F47457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图灵奖</a:t>
            </a:r>
            <a:endParaRPr lang="zh-CN" altLang="en-US">
              <a:solidFill>
                <a:srgbClr val="F47457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3741298" y="717478"/>
            <a:ext cx="4693468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zh-CN" altLang="en-US" sz="3600" b="1" dirty="0">
                <a:solidFill>
                  <a:srgbClr val="333F50"/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人工智能</a:t>
            </a:r>
            <a:r>
              <a:rPr lang="zh-CN" altLang="en-US" sz="3600" b="1" dirty="0">
                <a:solidFill>
                  <a:srgbClr val="333F50"/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  <a:sym typeface="汉仪润圆-65简" panose="00020600040101010101" pitchFamily="18" charset="-122"/>
              </a:rPr>
              <a:t>出现</a:t>
            </a:r>
            <a:endParaRPr lang="zh-CN" altLang="en-US" sz="3600" b="1" dirty="0">
              <a:solidFill>
                <a:srgbClr val="333F50"/>
              </a:solidFill>
              <a:latin typeface="汉仪润圆-65简" panose="00020600040101010101" pitchFamily="18" charset="-122"/>
              <a:ea typeface="汉仪润圆-65简" panose="00020600040101010101" pitchFamily="18" charset="-122"/>
              <a:cs typeface="+mn-ea"/>
              <a:sym typeface="汉仪润圆-65简" panose="00020600040101010101" pitchFamily="18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816276" y="972761"/>
            <a:ext cx="8559449" cy="108542"/>
            <a:chOff x="1185913" y="691984"/>
            <a:chExt cx="8559449" cy="108542"/>
          </a:xfrm>
        </p:grpSpPr>
        <p:cxnSp>
          <p:nvCxnSpPr>
            <p:cNvPr id="34" name="直接连接符 33"/>
            <p:cNvCxnSpPr/>
            <p:nvPr/>
          </p:nvCxnSpPr>
          <p:spPr>
            <a:xfrm flipH="1">
              <a:off x="2605258" y="691984"/>
              <a:ext cx="1039545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185913" y="800526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7286472" y="691984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7286472" y="800526"/>
              <a:ext cx="1372336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2056"/>
          <a:stretch>
            <a:fillRect/>
          </a:stretch>
        </p:blipFill>
        <p:spPr>
          <a:xfrm>
            <a:off x="1524635" y="1281430"/>
            <a:ext cx="9599295" cy="4738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机器人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24840" y="2800985"/>
            <a:ext cx="3016885" cy="3016885"/>
          </a:xfrm>
          <a:prstGeom prst="rect">
            <a:avLst/>
          </a:prstGeom>
        </p:spPr>
      </p:pic>
      <p:sp>
        <p:nvSpPr>
          <p:cNvPr id="10" name="Text Placeholder 33"/>
          <p:cNvSpPr txBox="1"/>
          <p:nvPr/>
        </p:nvSpPr>
        <p:spPr>
          <a:xfrm>
            <a:off x="1671320" y="969010"/>
            <a:ext cx="64160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9200">
              <a:lnSpc>
                <a:spcPct val="100000"/>
              </a:lnSpc>
              <a:spcBef>
                <a:spcPct val="20000"/>
              </a:spcBef>
              <a:defRPr sz="2800" b="1">
                <a:solidFill>
                  <a:srgbClr val="54578E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sz="4000" dirty="0">
                <a:solidFill>
                  <a:srgbClr val="F47457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同学们，有谁知道在生活中有那些人工智能的设备吗？</a:t>
            </a:r>
            <a:endParaRPr lang="zh-CN" altLang="en-US" sz="4000" dirty="0">
              <a:solidFill>
                <a:srgbClr val="F47457"/>
              </a:solidFill>
              <a:latin typeface="楷体" panose="02010609060101010101" charset="-122"/>
              <a:ea typeface="楷体" panose="02010609060101010101" charset="-122"/>
              <a:cs typeface="+mn-ea"/>
              <a:sym typeface="汉仪润圆-65简" panose="00020600040101010101" pitchFamily="18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888480" y="1862455"/>
            <a:ext cx="4709090" cy="3620135"/>
            <a:chOff x="8721" y="1585"/>
            <a:chExt cx="8159" cy="6732"/>
          </a:xfrm>
        </p:grpSpPr>
        <p:pic>
          <p:nvPicPr>
            <p:cNvPr id="100" name="图片 9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334" y="1585"/>
              <a:ext cx="3108" cy="312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1" name="图片 100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8721" y="5029"/>
              <a:ext cx="2460" cy="328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3" name="图片 102"/>
            <p:cNvPicPr/>
            <p:nvPr/>
          </p:nvPicPr>
          <p:blipFill>
            <a:blip r:embed="rId5"/>
            <a:srcRect r="30322"/>
            <a:stretch>
              <a:fillRect/>
            </a:stretch>
          </p:blipFill>
          <p:spPr>
            <a:xfrm>
              <a:off x="13452" y="4800"/>
              <a:ext cx="3428" cy="3408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图片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850265" y="2540635"/>
            <a:ext cx="4303395" cy="2568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33"/>
          <p:cNvSpPr txBox="1"/>
          <p:nvPr/>
        </p:nvSpPr>
        <p:spPr>
          <a:xfrm>
            <a:off x="1637665" y="805815"/>
            <a:ext cx="100183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9200">
              <a:lnSpc>
                <a:spcPct val="100000"/>
              </a:lnSpc>
              <a:spcBef>
                <a:spcPct val="20000"/>
              </a:spcBef>
              <a:defRPr sz="2800" b="1">
                <a:solidFill>
                  <a:srgbClr val="54578E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sz="4000" dirty="0">
                <a:solidFill>
                  <a:srgbClr val="F47457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有关人工智能的趣事《啤酒与尿布》！！！</a:t>
            </a:r>
            <a:endParaRPr lang="zh-CN" altLang="en-US" sz="4000" dirty="0">
              <a:solidFill>
                <a:srgbClr val="F47457"/>
              </a:solidFill>
              <a:latin typeface="楷体" panose="02010609060101010101" charset="-122"/>
              <a:ea typeface="楷体" panose="02010609060101010101" charset="-122"/>
              <a:cs typeface="+mn-ea"/>
              <a:sym typeface="汉仪润圆-65简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5295" y="2052320"/>
            <a:ext cx="5504815" cy="3888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ea"/>
              </a:rPr>
              <a:t>   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ea"/>
              </a:rPr>
              <a:t>在日常的生活中，</a:t>
            </a:r>
            <a:r>
              <a:rPr lang="zh-CN" altLang="en-US" sz="2400" b="1" dirty="0">
                <a:solidFill>
                  <a:srgbClr val="F47457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ea"/>
              </a:rPr>
              <a:t>“啤酒”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ea"/>
              </a:rPr>
              <a:t>与</a:t>
            </a:r>
            <a:r>
              <a:rPr lang="zh-CN" altLang="en-US" sz="2400" b="1" dirty="0">
                <a:solidFill>
                  <a:srgbClr val="F47457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ea"/>
              </a:rPr>
              <a:t>“尿布”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ea"/>
              </a:rPr>
              <a:t>这两件商品看上去风马牛不相及，但是经常会一起出现在美国消费者的同一个购物篮中。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  <a:cs typeface="+mn-ea"/>
              <a:sym typeface="+mn-ea"/>
            </a:endParaRPr>
          </a:p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   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</a:rPr>
              <a:t>这个现象源于美国独特的文化。在有婴儿的美国家庭中，通常都是由母亲在家中照看婴儿，去超市购买尿布一般由年轻的父亲负责。年轻的父亲在购买尿布的同时，往往会顺便为自己购买一些啤酒。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3"/>
          <p:cNvSpPr txBox="1"/>
          <p:nvPr/>
        </p:nvSpPr>
        <p:spPr>
          <a:xfrm>
            <a:off x="795655" y="805815"/>
            <a:ext cx="11104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9200">
              <a:lnSpc>
                <a:spcPct val="100000"/>
              </a:lnSpc>
              <a:spcBef>
                <a:spcPct val="20000"/>
              </a:spcBef>
              <a:defRPr sz="2800" b="1">
                <a:solidFill>
                  <a:srgbClr val="54578E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有关人工智能的趣事！！！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  <a:cs typeface="+mn-ea"/>
              <a:sym typeface="汉仪润圆-65简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4345" y="1671955"/>
            <a:ext cx="2364740" cy="4309745"/>
          </a:xfrm>
          <a:prstGeom prst="rect">
            <a:avLst/>
          </a:prstGeom>
        </p:spPr>
      </p:pic>
      <p:pic>
        <p:nvPicPr>
          <p:cNvPr id="4" name="图片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770" y="1701800"/>
            <a:ext cx="5721350" cy="38125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00220" y="5588635"/>
            <a:ext cx="802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4" action="ppaction://hlinkfile"/>
              </a:rPr>
              <a:t>看看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3"/>
          <p:cNvSpPr txBox="1"/>
          <p:nvPr/>
        </p:nvSpPr>
        <p:spPr>
          <a:xfrm>
            <a:off x="973455" y="1049655"/>
            <a:ext cx="10332720" cy="2091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defTabSz="1219200">
              <a:lnSpc>
                <a:spcPct val="100000"/>
              </a:lnSpc>
              <a:spcBef>
                <a:spcPct val="20000"/>
              </a:spcBef>
              <a:defRPr sz="2800" b="1">
                <a:solidFill>
                  <a:srgbClr val="54578E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这些设备的背后都是依靠各种各样的算法，我们今天先来体验一下，一个有关人工智能的小游戏。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——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我画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Ai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猜、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找水果</a:t>
            </a:r>
            <a:endParaRPr lang="zh-CN" altLang="en-US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+mn-ea"/>
              <a:sym typeface="汉仪润圆-65简" panose="00020600040101010101" pitchFamily="18" charset="-122"/>
            </a:endParaRPr>
          </a:p>
        </p:txBody>
      </p:sp>
      <p:pic>
        <p:nvPicPr>
          <p:cNvPr id="4" name="图片 3" descr="机器人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9880" y="3874770"/>
            <a:ext cx="2359025" cy="2359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3"/>
          <p:cNvSpPr txBox="1"/>
          <p:nvPr/>
        </p:nvSpPr>
        <p:spPr>
          <a:xfrm>
            <a:off x="973455" y="941705"/>
            <a:ext cx="10332720" cy="1543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defTabSz="1219200">
              <a:lnSpc>
                <a:spcPct val="100000"/>
              </a:lnSpc>
              <a:spcBef>
                <a:spcPct val="20000"/>
              </a:spcBef>
              <a:defRPr sz="2800" b="1">
                <a:solidFill>
                  <a:srgbClr val="54578E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大家玩了这个游戏，大家知道这个游戏背后的原理是什么吗？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（大家思考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1~5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汉仪润圆-65简" panose="00020600040101010101" pitchFamily="18" charset="-122"/>
              </a:rPr>
              <a:t>分钟，大家可以先写在本子上）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  <a:cs typeface="+mn-ea"/>
              <a:sym typeface="汉仪润圆-65简" panose="00020600040101010101" pitchFamily="18" charset="-122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3235325" y="2303145"/>
            <a:ext cx="5987415" cy="37395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Click="0">
        <p15:prstTrans prst="drape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268.9499834525363,&quot;left&quot;:96.9,&quot;top&quot;:190.39999999999995,&quot;width&quot;:763.55}"/>
</p:tagLst>
</file>

<file path=ppt/tags/tag10.xml><?xml version="1.0" encoding="utf-8"?>
<p:tagLst xmlns:p="http://schemas.openxmlformats.org/presentationml/2006/main">
  <p:tag name="KSO_WM_TEMPLATE_CATEGORY" val="diagram"/>
  <p:tag name="KSO_WM_TEMPLATE_INDEX" val="160032"/>
  <p:tag name="KSO_WM_TAG_VERSION" val="1.0"/>
  <p:tag name="KSO_WM_BEAUTIFY_FLAG" val="#wm#"/>
  <p:tag name="KSO_WM_UNIT_ID" val="diagram160032_3*l_h_a*1_3_1"/>
  <p:tag name="KSO_WM_UNIT_TYPE" val="l_h_a"/>
  <p:tag name="KSO_WM_UNIT_INDEX" val="1_3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12"/>
  <p:tag name="KSO_WM_DIAGRAM_GROUP_CODE" val="l1-1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5"/>
  <p:tag name="KSO_WM_UNIT_TEXT_FILL_TYPE" val="1"/>
  <p:tag name="KSO_WM_UNIT_USESOURCEFORMAT_APPLY" val="1"/>
  <p:tag name="KSO_WM_DIAGRAM_VIRTUALLY_FRAME" val="{&quot;height&quot;:268.9499834525363,&quot;left&quot;:96.9,&quot;top&quot;:190.39999999999995,&quot;width&quot;:763.55}"/>
</p:tagLst>
</file>

<file path=ppt/tags/tag11.xml><?xml version="1.0" encoding="utf-8"?>
<p:tagLst xmlns:p="http://schemas.openxmlformats.org/presentationml/2006/main">
  <p:tag name="KSO_WM_DIAGRAM_VIRTUALLY_FRAME" val="{&quot;height&quot;:242.63346456692912,&quot;left&quot;:74.8848031496063,&quot;top&quot;:186.49669291338583,&quot;width&quot;:807.6587401574803}"/>
</p:tagLst>
</file>

<file path=ppt/tags/tag12.xml><?xml version="1.0" encoding="utf-8"?>
<p:tagLst xmlns:p="http://schemas.openxmlformats.org/presentationml/2006/main">
  <p:tag name="KSO_WM_TEMPLATE_CATEGORY" val="diagram"/>
  <p:tag name="KSO_WM_TEMPLATE_INDEX" val="160032"/>
  <p:tag name="KSO_WM_TAG_VERSION" val="1.0"/>
  <p:tag name="KSO_WM_BEAUTIFY_FLAG" val="#wm#"/>
  <p:tag name="KSO_WM_UNIT_ID" val="diagram160032_3*l_i*1_4"/>
  <p:tag name="KSO_WM_UNIT_TYPE" val="l_i"/>
  <p:tag name="KSO_WM_UNIT_INDEX" val="1_4"/>
  <p:tag name="KSO_WM_UNIT_CLEAR" val="1"/>
  <p:tag name="KSO_WM_UNIT_LAYERLEVEL" val="1_1"/>
  <p:tag name="KSO_WM_DIAGRAM_GROUP_CODE" val="l1-1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268.9499834525363,&quot;left&quot;:96.9,&quot;top&quot;:190.39999999999995,&quot;width&quot;:763.55}"/>
</p:tagLst>
</file>

<file path=ppt/tags/tag13.xml><?xml version="1.0" encoding="utf-8"?>
<p:tagLst xmlns:p="http://schemas.openxmlformats.org/presentationml/2006/main">
  <p:tag name="KSO_WM_TEMPLATE_CATEGORY" val="diagram"/>
  <p:tag name="KSO_WM_TEMPLATE_INDEX" val="160032"/>
  <p:tag name="KSO_WM_TAG_VERSION" val="1.0"/>
  <p:tag name="KSO_WM_BEAUTIFY_FLAG" val="#wm#"/>
  <p:tag name="KSO_WM_UNIT_ID" val="diagram160032_3*l_h_a*1_4_1"/>
  <p:tag name="KSO_WM_UNIT_TYPE" val="l_h_a"/>
  <p:tag name="KSO_WM_UNIT_INDEX" val="1_4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12"/>
  <p:tag name="KSO_WM_DIAGRAM_GROUP_CODE" val="l1-1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6"/>
  <p:tag name="KSO_WM_UNIT_TEXT_FILL_TYPE" val="1"/>
  <p:tag name="KSO_WM_UNIT_USESOURCEFORMAT_APPLY" val="1"/>
  <p:tag name="KSO_WM_DIAGRAM_VIRTUALLY_FRAME" val="{&quot;height&quot;:268.9499834525363,&quot;left&quot;:96.9,&quot;top&quot;:190.39999999999995,&quot;width&quot;:763.55}"/>
</p:tagLst>
</file>

<file path=ppt/tags/tag14.xml><?xml version="1.0" encoding="utf-8"?>
<p:tagLst xmlns:p="http://schemas.openxmlformats.org/presentationml/2006/main">
  <p:tag name="KSO_WM_DIAGRAM_VIRTUALLY_FRAME" val="{&quot;height&quot;:242.63346456692912,&quot;left&quot;:74.8848031496063,&quot;top&quot;:186.49669291338583,&quot;width&quot;:807.6587401574803}"/>
</p:tagLst>
</file>

<file path=ppt/tags/tag15.xml><?xml version="1.0" encoding="utf-8"?>
<p:tagLst xmlns:p="http://schemas.openxmlformats.org/presentationml/2006/main">
  <p:tag name="KSO_WM_TEMPLATE_CATEGORY" val="diagram"/>
  <p:tag name="KSO_WM_TEMPLATE_INDEX" val="160032"/>
  <p:tag name="KSO_WM_TAG_VERSION" val="1.0"/>
  <p:tag name="KSO_WM_UNIT_ID" val="diagram160032_3*l_i*1_3"/>
  <p:tag name="KSO_WM_UNIT_TYPE" val="l_i"/>
  <p:tag name="KSO_WM_UNIT_INDEX" val="1_3"/>
  <p:tag name="KSO_WM_UNIT_CLEAR" val="1"/>
  <p:tag name="KSO_WM_UNIT_LAYERLEVEL" val="1_1"/>
  <p:tag name="KSO_WM_DIAGRAM_GROUP_CODE" val="l1-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242.63346456692912,&quot;left&quot;:74.8848031496063,&quot;top&quot;:186.49669291338583,&quot;width&quot;:807.6587401574803}"/>
</p:tagLst>
</file>

<file path=ppt/tags/tag16.xml><?xml version="1.0" encoding="utf-8"?>
<p:tagLst xmlns:p="http://schemas.openxmlformats.org/presentationml/2006/main">
  <p:tag name="KSO_WM_TEMPLATE_CATEGORY" val="diagram"/>
  <p:tag name="KSO_WM_TEMPLATE_INDEX" val="160032"/>
  <p:tag name="KSO_WM_TAG_VERSION" val="1.0"/>
  <p:tag name="KSO_WM_UNIT_ID" val="diagram160032_3*l_h_a*1_3_1"/>
  <p:tag name="KSO_WM_UNIT_TYPE" val="l_h_a"/>
  <p:tag name="KSO_WM_UNIT_INDEX" val="1_3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12"/>
  <p:tag name="KSO_WM_DIAGRAM_GROUP_CODE" val="l1-1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5"/>
  <p:tag name="KSO_WM_UNIT_TEXT_FILL_TYPE" val="1"/>
  <p:tag name="KSO_WM_UNIT_USESOURCEFORMAT_APPLY" val="1"/>
  <p:tag name="KSO_WM_DIAGRAM_VIRTUALLY_FRAME" val="{&quot;height&quot;:242.63346456692912,&quot;left&quot;:74.8848031496063,&quot;top&quot;:186.49669291338583,&quot;width&quot;:807.6587401574803}"/>
</p:tagLst>
</file>

<file path=ppt/tags/tag17.xml><?xml version="1.0" encoding="utf-8"?>
<p:tagLst xmlns:p="http://schemas.openxmlformats.org/presentationml/2006/main">
  <p:tag name="KSO_WM_SLIDE_ITEM_CNT" val="4"/>
</p:tagLst>
</file>

<file path=ppt/tags/tag18.xml><?xml version="1.0" encoding="utf-8"?>
<p:tagLst xmlns:p="http://schemas.openxmlformats.org/presentationml/2006/main">
  <p:tag name="KSO_WM_SLIDE_ITEM_CNT" val="4"/>
</p:tagLst>
</file>

<file path=ppt/tags/tag19.xml><?xml version="1.0" encoding="utf-8"?>
<p:tagLst xmlns:p="http://schemas.openxmlformats.org/presentationml/2006/main">
  <p:tag name="KSO_WM_SLIDE_ITEM_CNT" val="4"/>
</p:tagLst>
</file>

<file path=ppt/tags/tag2.xml><?xml version="1.0" encoding="utf-8"?>
<p:tagLst xmlns:p="http://schemas.openxmlformats.org/presentationml/2006/main">
  <p:tag name="KSO_WM_DIAGRAM_VIRTUALLY_FRAME" val="{&quot;height&quot;:242.63346456692912,&quot;left&quot;:74.8848031496063,&quot;top&quot;:186.49669291338583,&quot;width&quot;:807.6587401574803}"/>
</p:tagLst>
</file>

<file path=ppt/tags/tag20.xml><?xml version="1.0" encoding="utf-8"?>
<p:tagLst xmlns:p="http://schemas.openxmlformats.org/presentationml/2006/main">
  <p:tag name="KSO_WM_SLIDE_ITEM_CNT" val="4"/>
</p:tagLst>
</file>

<file path=ppt/tags/tag21.xml><?xml version="1.0" encoding="utf-8"?>
<p:tagLst xmlns:p="http://schemas.openxmlformats.org/presentationml/2006/main">
  <p:tag name="KSO_WM_SLIDE_ITEM_CNT" val="4"/>
</p:tagLst>
</file>

<file path=ppt/tags/tag22.xml><?xml version="1.0" encoding="utf-8"?>
<p:tagLst xmlns:p="http://schemas.openxmlformats.org/presentationml/2006/main">
  <p:tag name="KSO_WM_SLIDE_ITEM_CNT" val="4"/>
</p:tagLst>
</file>

<file path=ppt/tags/tag23.xml><?xml version="1.0" encoding="utf-8"?>
<p:tagLst xmlns:p="http://schemas.openxmlformats.org/presentationml/2006/main">
  <p:tag name="KSO_WM_SLIDE_ITEM_CNT" val="4"/>
</p:tagLst>
</file>

<file path=ppt/tags/tag24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  <p:tag name="commondata" val="eyJjb3VudCI6MTksImhkaWQiOiI0ZGE4OTg1NGNkMWMwNjgwYTM3MzgzMGY4OWMzNzU1YyIsInVzZXJDb3VudCI6MTl9"/>
</p:tagLst>
</file>

<file path=ppt/tags/tag3.xml><?xml version="1.0" encoding="utf-8"?>
<p:tagLst xmlns:p="http://schemas.openxmlformats.org/presentationml/2006/main">
  <p:tag name="KSO_WM_TEMPLATE_CATEGORY" val="diagram"/>
  <p:tag name="KSO_WM_TEMPLATE_INDEX" val="160032"/>
  <p:tag name="KSO_WM_TAG_VERSION" val="1.0"/>
  <p:tag name="KSO_WM_BEAUTIFY_FLAG" val="#wm#"/>
  <p:tag name="KSO_WM_UNIT_ID" val="diagram160032_3*l_i*1_1"/>
  <p:tag name="KSO_WM_UNIT_TYPE" val="l_i"/>
  <p:tag name="KSO_WM_UNIT_INDEX" val="1_1"/>
  <p:tag name="KSO_WM_UNIT_CLEAR" val="1"/>
  <p:tag name="KSO_WM_UNIT_LAYERLEVEL" val="1_1"/>
  <p:tag name="KSO_WM_DIAGRAM_GROUP_CODE" val="l1-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268.9499834525363,&quot;left&quot;:96.9,&quot;top&quot;:190.39999999999995,&quot;width&quot;:763.55}"/>
</p:tagLst>
</file>

<file path=ppt/tags/tag4.xml><?xml version="1.0" encoding="utf-8"?>
<p:tagLst xmlns:p="http://schemas.openxmlformats.org/presentationml/2006/main">
  <p:tag name="KSO_WM_TEMPLATE_CATEGORY" val="diagram"/>
  <p:tag name="KSO_WM_TEMPLATE_INDEX" val="160032"/>
  <p:tag name="KSO_WM_TAG_VERSION" val="1.0"/>
  <p:tag name="KSO_WM_BEAUTIFY_FLAG" val="#wm#"/>
  <p:tag name="KSO_WM_UNIT_ID" val="diagram160032_3*l_h_a*1_1_1"/>
  <p:tag name="KSO_WM_UNIT_TYPE" val="l_h_a"/>
  <p:tag name="KSO_WM_UNIT_INDEX" val="1_1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12"/>
  <p:tag name="KSO_WM_DIAGRAM_GROUP_CODE" val="l1-1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5"/>
  <p:tag name="KSO_WM_UNIT_TEXT_FILL_TYPE" val="1"/>
  <p:tag name="KSO_WM_UNIT_USESOURCEFORMAT_APPLY" val="1"/>
  <p:tag name="KSO_WM_DIAGRAM_VIRTUALLY_FRAME" val="{&quot;height&quot;:268.9499834525363,&quot;left&quot;:96.9,&quot;top&quot;:190.39999999999995,&quot;width&quot;:763.55}"/>
</p:tagLst>
</file>

<file path=ppt/tags/tag5.xml><?xml version="1.0" encoding="utf-8"?>
<p:tagLst xmlns:p="http://schemas.openxmlformats.org/presentationml/2006/main">
  <p:tag name="KSO_WM_DIAGRAM_VIRTUALLY_FRAME" val="{&quot;height&quot;:242.63346456692912,&quot;left&quot;:74.8848031496063,&quot;top&quot;:186.49669291338583,&quot;width&quot;:807.6587401574803}"/>
</p:tagLst>
</file>

<file path=ppt/tags/tag6.xml><?xml version="1.0" encoding="utf-8"?>
<p:tagLst xmlns:p="http://schemas.openxmlformats.org/presentationml/2006/main">
  <p:tag name="KSO_WM_TEMPLATE_CATEGORY" val="diagram"/>
  <p:tag name="KSO_WM_TEMPLATE_INDEX" val="160032"/>
  <p:tag name="KSO_WM_TAG_VERSION" val="1.0"/>
  <p:tag name="KSO_WM_BEAUTIFY_FLAG" val="#wm#"/>
  <p:tag name="KSO_WM_UNIT_ID" val="diagram160032_3*l_i*1_2"/>
  <p:tag name="KSO_WM_UNIT_TYPE" val="l_i"/>
  <p:tag name="KSO_WM_UNIT_INDEX" val="1_2"/>
  <p:tag name="KSO_WM_UNIT_CLEAR" val="1"/>
  <p:tag name="KSO_WM_UNIT_LAYERLEVEL" val="1_1"/>
  <p:tag name="KSO_WM_DIAGRAM_GROUP_CODE" val="l1-1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268.9499834525363,&quot;left&quot;:96.9,&quot;top&quot;:190.39999999999995,&quot;width&quot;:763.55}"/>
</p:tagLst>
</file>

<file path=ppt/tags/tag7.xml><?xml version="1.0" encoding="utf-8"?>
<p:tagLst xmlns:p="http://schemas.openxmlformats.org/presentationml/2006/main">
  <p:tag name="KSO_WM_TEMPLATE_CATEGORY" val="diagram"/>
  <p:tag name="KSO_WM_TEMPLATE_INDEX" val="160032"/>
  <p:tag name="KSO_WM_TAG_VERSION" val="1.0"/>
  <p:tag name="KSO_WM_BEAUTIFY_FLAG" val="#wm#"/>
  <p:tag name="KSO_WM_UNIT_ID" val="diagram160032_3*l_h_a*1_2_1"/>
  <p:tag name="KSO_WM_UNIT_TYPE" val="l_h_a"/>
  <p:tag name="KSO_WM_UNIT_INDEX" val="1_2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12"/>
  <p:tag name="KSO_WM_DIAGRAM_GROUP_CODE" val="l1-1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6"/>
  <p:tag name="KSO_WM_UNIT_TEXT_FILL_TYPE" val="1"/>
  <p:tag name="KSO_WM_UNIT_USESOURCEFORMAT_APPLY" val="1"/>
  <p:tag name="KSO_WM_DIAGRAM_VIRTUALLY_FRAME" val="{&quot;height&quot;:268.9499834525363,&quot;left&quot;:96.9,&quot;top&quot;:190.39999999999995,&quot;width&quot;:763.55}"/>
</p:tagLst>
</file>

<file path=ppt/tags/tag8.xml><?xml version="1.0" encoding="utf-8"?>
<p:tagLst xmlns:p="http://schemas.openxmlformats.org/presentationml/2006/main">
  <p:tag name="KSO_WM_DIAGRAM_VIRTUALLY_FRAME" val="{&quot;height&quot;:242.63346456692912,&quot;left&quot;:74.8848031496063,&quot;top&quot;:186.49669291338583,&quot;width&quot;:807.6587401574803}"/>
</p:tagLst>
</file>

<file path=ppt/tags/tag9.xml><?xml version="1.0" encoding="utf-8"?>
<p:tagLst xmlns:p="http://schemas.openxmlformats.org/presentationml/2006/main">
  <p:tag name="KSO_WM_TEMPLATE_CATEGORY" val="diagram"/>
  <p:tag name="KSO_WM_TEMPLATE_INDEX" val="160032"/>
  <p:tag name="KSO_WM_TAG_VERSION" val="1.0"/>
  <p:tag name="KSO_WM_BEAUTIFY_FLAG" val="#wm#"/>
  <p:tag name="KSO_WM_UNIT_ID" val="diagram160032_3*l_i*1_3"/>
  <p:tag name="KSO_WM_UNIT_TYPE" val="l_i"/>
  <p:tag name="KSO_WM_UNIT_INDEX" val="1_3"/>
  <p:tag name="KSO_WM_UNIT_CLEAR" val="1"/>
  <p:tag name="KSO_WM_UNIT_LAYERLEVEL" val="1_1"/>
  <p:tag name="KSO_WM_DIAGRAM_GROUP_CODE" val="l1-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268.9499834525363,&quot;left&quot;:96.9,&quot;top&quot;:190.39999999999995,&quot;width&quot;:763.55}"/>
</p:tagLst>
</file>

<file path=ppt/theme/theme1.xml><?xml version="1.0" encoding="utf-8"?>
<a:theme xmlns:a="http://schemas.openxmlformats.org/drawingml/2006/main" name="ok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qnwpkok">
      <a:majorFont>
        <a:latin typeface="汉仪润圆-65简"/>
        <a:ea typeface="汉仪润圆-65简"/>
        <a:cs typeface=""/>
      </a:majorFont>
      <a:minorFont>
        <a:latin typeface="汉仪润圆-65简"/>
        <a:ea typeface="汉仪润圆-65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k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qnwpkok">
      <a:majorFont>
        <a:latin typeface="汉仪润圆-65简"/>
        <a:ea typeface="汉仪润圆-65简"/>
        <a:cs typeface=""/>
      </a:majorFont>
      <a:minorFont>
        <a:latin typeface="汉仪润圆-65简"/>
        <a:ea typeface="汉仪润圆-65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汉仪润圆-65简"/>
        <a:ea typeface=""/>
        <a:cs typeface=""/>
        <a:font script="Jpan" typeface="ＭＳ Ｐゴシック"/>
        <a:font script="Hang" typeface="맑은 고딕"/>
        <a:font script="Hans" typeface="汉仪润圆-6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润圆-65简"/>
        <a:ea typeface=""/>
        <a:cs typeface=""/>
        <a:font script="Jpan" typeface="ＭＳ Ｐゴシック"/>
        <a:font script="Hang" typeface="맑은 고딕"/>
        <a:font script="Hans" typeface="汉仪润圆-65简"/>
        <a:font script="Hant" typeface="新細明體"/>
        <a:font script="Arab" typeface="汉仪润圆-65简"/>
        <a:font script="Hebr" typeface="汉仪润圆-6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润圆-65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汉仪润圆-65简"/>
        <a:ea typeface=""/>
        <a:cs typeface=""/>
        <a:font script="Jpan" typeface="ＭＳ Ｐゴシック"/>
        <a:font script="Hang" typeface="맑은 고딕"/>
        <a:font script="Hans" typeface="汉仪润圆-6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润圆-65简"/>
        <a:ea typeface=""/>
        <a:cs typeface=""/>
        <a:font script="Jpan" typeface="ＭＳ Ｐゴシック"/>
        <a:font script="Hang" typeface="맑은 고딕"/>
        <a:font script="Hans" typeface="汉仪润圆-65简"/>
        <a:font script="Hant" typeface="新細明體"/>
        <a:font script="Arab" typeface="汉仪润圆-65简"/>
        <a:font script="Hebr" typeface="汉仪润圆-6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润圆-65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1314</Words>
  <Application>WPS 演示</Application>
  <PresentationFormat>宽屏</PresentationFormat>
  <Paragraphs>117</Paragraphs>
  <Slides>22</Slides>
  <Notes>14</Notes>
  <HiddenSlides>1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Arial</vt:lpstr>
      <vt:lpstr>宋体</vt:lpstr>
      <vt:lpstr>Wingdings</vt:lpstr>
      <vt:lpstr>汉仪润圆-65简</vt:lpstr>
      <vt:lpstr>Calibri Light</vt:lpstr>
      <vt:lpstr>微软雅黑</vt:lpstr>
      <vt:lpstr>楷体</vt:lpstr>
      <vt:lpstr>Calibri</vt:lpstr>
      <vt:lpstr>Arial Unicode MS</vt:lpstr>
      <vt:lpstr>ok主题</vt:lpstr>
      <vt:lpstr>1_ok主题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WPS_1615374695</cp:lastModifiedBy>
  <cp:revision>100</cp:revision>
  <dcterms:created xsi:type="dcterms:W3CDTF">2021-09-16T12:40:00Z</dcterms:created>
  <dcterms:modified xsi:type="dcterms:W3CDTF">2024-07-09T02:40:34Z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88D224CC6CC54596A364EE1F65642177_11</vt:lpwstr>
  </property>
  <property fmtid="{D5CDD505-2E9C-101B-9397-08002B2CF9AE}" pid="3" name="KSOProductBuildVer">
    <vt:lpwstr>2052-12.1.0.16929</vt:lpwstr>
  </property>
  <property fmtid="{D5CDD505-2E9C-101B-9397-08002B2CF9AE}" pid="4" name="KSOTemplateUUID">
    <vt:lpwstr>v1.0_mb_4bgMDblzMxu7Mn2OGyUcvA==</vt:lpwstr>
  </property>
</Properties>
</file>